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36"/>
  </p:notesMasterIdLst>
  <p:sldIdLst>
    <p:sldId id="256" r:id="rId2"/>
    <p:sldId id="257" r:id="rId3"/>
    <p:sldId id="264" r:id="rId4"/>
    <p:sldId id="258" r:id="rId5"/>
    <p:sldId id="2147482421" r:id="rId6"/>
    <p:sldId id="2147375408" r:id="rId7"/>
    <p:sldId id="2147375410" r:id="rId8"/>
    <p:sldId id="2147308124" r:id="rId9"/>
    <p:sldId id="2147375470" r:id="rId10"/>
    <p:sldId id="2147375469" r:id="rId11"/>
    <p:sldId id="2147477261" r:id="rId12"/>
    <p:sldId id="2147482424" r:id="rId13"/>
    <p:sldId id="2147308122" r:id="rId14"/>
    <p:sldId id="2147375461" r:id="rId15"/>
    <p:sldId id="2147375453" r:id="rId16"/>
    <p:sldId id="2147482426" r:id="rId17"/>
    <p:sldId id="412" r:id="rId18"/>
    <p:sldId id="2147477262" r:id="rId19"/>
    <p:sldId id="2147482428" r:id="rId20"/>
    <p:sldId id="2147482413" r:id="rId21"/>
    <p:sldId id="2147482429" r:id="rId22"/>
    <p:sldId id="2147477264" r:id="rId23"/>
    <p:sldId id="1664" r:id="rId24"/>
    <p:sldId id="2147482430" r:id="rId25"/>
    <p:sldId id="2147482416" r:id="rId26"/>
    <p:sldId id="2147477281" r:id="rId27"/>
    <p:sldId id="2147482432" r:id="rId28"/>
    <p:sldId id="1631" r:id="rId29"/>
    <p:sldId id="2147482417" r:id="rId30"/>
    <p:sldId id="2147482433" r:id="rId31"/>
    <p:sldId id="1652" r:id="rId32"/>
    <p:sldId id="2147482437" r:id="rId33"/>
    <p:sldId id="2147482436" r:id="rId34"/>
    <p:sldId id="2147482435" r:id="rId35"/>
  </p:sldIdLst>
  <p:sldSz cx="9144000" cy="5143500" type="screen16x9"/>
  <p:notesSz cx="6858000" cy="9144000"/>
  <p:embeddedFontLst>
    <p:embeddedFont>
      <p:font typeface="Amazon Ember" panose="020B0603020204020204" pitchFamily="34" charset="0"/>
      <p:regular r:id="rId37"/>
      <p:bold r:id="rId38"/>
      <p:italic r:id="rId39"/>
      <p:boldItalic r:id="rId40"/>
    </p:embeddedFont>
    <p:embeddedFont>
      <p:font typeface="Amazon Ember Display" panose="020B0603020204020204" pitchFamily="34" charset="0"/>
      <p:regular r:id="rId41"/>
      <p:bold r:id="rId42"/>
      <p:italic r:id="rId43"/>
      <p:boldItalic r:id="rId44"/>
    </p:embeddedFont>
    <p:embeddedFont>
      <p:font typeface="Amazon Ember Mono" panose="020B0603020204020204" pitchFamily="34" charset="0"/>
      <p:regular r:id="rId45"/>
      <p:bold r:id="rId46"/>
      <p:italic r:id="rId47"/>
      <p:boldItalic r:id="rId48"/>
    </p:embeddedFont>
    <p:embeddedFont>
      <p:font typeface="Amazon Ember Regular" panose="020B0603020204020204" pitchFamily="34" charset="0"/>
      <p:regular r:id="rId49"/>
      <p:bold r:id="rId50"/>
      <p:italic r:id="rId51"/>
      <p:boldItalic r:id="rId52"/>
    </p:embeddedFont>
    <p:embeddedFont>
      <p:font typeface="Montserrat" pitchFamily="2" charset="77"/>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0106"/>
    <a:srgbClr val="7406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87"/>
  </p:normalViewPr>
  <p:slideViewPr>
    <p:cSldViewPr snapToGrid="0">
      <p:cViewPr>
        <p:scale>
          <a:sx n="107" d="100"/>
          <a:sy n="107" d="100"/>
        </p:scale>
        <p:origin x="800" y="8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6ecfef8413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6ecfef8413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3227332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3217891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13</a:t>
            </a:fld>
            <a:endParaRPr lang="en-US" dirty="0"/>
          </a:p>
        </p:txBody>
      </p:sp>
    </p:spTree>
    <p:extLst>
      <p:ext uri="{BB962C8B-B14F-4D97-AF65-F5344CB8AC3E}">
        <p14:creationId xmlns:p14="http://schemas.microsoft.com/office/powerpoint/2010/main" val="1065048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40514E"/>
                </a:solidFill>
                <a:effectLst/>
                <a:highlight>
                  <a:srgbClr val="F3F6F6"/>
                </a:highlight>
                <a:latin typeface="+mn-lt"/>
              </a:rPr>
              <a:t>Part of platform’s recent popularity is due to the fact that modern application delivery approaches “shift left” many steps of the software delivery lifecycle. This makes sense because it shortens feedback cycles and avoids finger-pointing between teams. But it also means that development teams now not only do design and coding, but also distributed systems architecture, operations, and security design, causing a giant mental pile-up among those teams.</a:t>
            </a:r>
          </a:p>
          <a:p>
            <a:br>
              <a:rPr lang="en-US" dirty="0">
                <a:latin typeface="+mn-lt"/>
              </a:rPr>
            </a:br>
            <a:endParaRPr lang="en-US" dirty="0">
              <a:latin typeface="+mn-lt"/>
            </a:endParaRPr>
          </a:p>
        </p:txBody>
      </p:sp>
      <p:sp>
        <p:nvSpPr>
          <p:cNvPr id="4" name="Slide Number Placeholder 3"/>
          <p:cNvSpPr>
            <a:spLocks noGrp="1"/>
          </p:cNvSpPr>
          <p:nvPr>
            <p:ph type="sldNum" sz="quarter" idx="5"/>
          </p:nvPr>
        </p:nvSpPr>
        <p:spPr/>
        <p:txBody>
          <a:bodyPr/>
          <a:lstStyle/>
          <a:p>
            <a:fld id="{F8FEB175-7AE1-4B66-A823-55E80A74AF1C}" type="slidenum">
              <a:rPr lang="en-US" smtClean="0"/>
              <a:pPr/>
              <a:t>14</a:t>
            </a:fld>
            <a:endParaRPr lang="en-US" dirty="0"/>
          </a:p>
        </p:txBody>
      </p:sp>
    </p:spTree>
    <p:extLst>
      <p:ext uri="{BB962C8B-B14F-4D97-AF65-F5344CB8AC3E}">
        <p14:creationId xmlns:p14="http://schemas.microsoft.com/office/powerpoint/2010/main" val="408028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40514E"/>
                </a:solidFill>
                <a:effectLst/>
                <a:highlight>
                  <a:srgbClr val="F3F6F6"/>
                </a:highlight>
                <a:latin typeface="+mn-lt"/>
              </a:rPr>
              <a:t>For this to work, modern teams would either have to be much smarter than before, or they would have to rely on better tooling, like–drum roll–Engineering Productivity Platforms that reduce the cognitive load for the teams. In my view the latter can work, but building such platforms isn’t easy, and not nearly everything labeled as platform would pass as one.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br>
              <a:rPr lang="en-US" dirty="0">
                <a:latin typeface="+mn-lt"/>
              </a:rPr>
            </a:br>
            <a:r>
              <a:rPr lang="en-US" dirty="0"/>
              <a:t>Ownership - platform is a product. Let me repeat it. Platform is a product. There must be a product owner, who’s having discussions with their customers (internal </a:t>
            </a:r>
            <a:r>
              <a:rPr lang="en-US" dirty="0" err="1"/>
              <a:t>AppDev</a:t>
            </a:r>
            <a:r>
              <a:rPr lang="en-US" dirty="0"/>
              <a:t> teams). You build products for customers.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Level of abstraction – different teams might ask you for different levels of abstraction. E.g. some teams don’t want to touch traditional infrastructure at all, while others are adamant about owning e2e stack. Some teams might only ask you for CI/CD pipelines, others would want the full blueprint. There’s no silver bullet, the answer depends on your organization and </a:t>
            </a:r>
            <a:r>
              <a:rPr lang="en-US" dirty="0" err="1"/>
              <a:t>appdev</a:t>
            </a:r>
            <a:r>
              <a:rPr lang="en-US" dirty="0"/>
              <a:t> team </a:t>
            </a:r>
            <a:r>
              <a:rPr lang="en-US" dirty="0" err="1"/>
              <a:t>reqs</a:t>
            </a:r>
            <a:r>
              <a:rPr lang="en-US" dirty="0"/>
              <a: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Adoption – “if you build it they will come” doesn’t work. You have to consider adoption from the very early stages of building the platform</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Troubleshooting – everyone loves you when things are working as expected. The real test is when things go sideways. Does your platform provides enough troubleshooting capabilities? How can your internal customers use these capabilities?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latin typeface="+mn-lt"/>
            </a:endParaRPr>
          </a:p>
        </p:txBody>
      </p:sp>
      <p:sp>
        <p:nvSpPr>
          <p:cNvPr id="4" name="Slide Number Placeholder 3"/>
          <p:cNvSpPr>
            <a:spLocks noGrp="1"/>
          </p:cNvSpPr>
          <p:nvPr>
            <p:ph type="sldNum" sz="quarter" idx="5"/>
          </p:nvPr>
        </p:nvSpPr>
        <p:spPr/>
        <p:txBody>
          <a:bodyPr/>
          <a:lstStyle/>
          <a:p>
            <a:fld id="{F8FEB175-7AE1-4B66-A823-55E80A74AF1C}" type="slidenum">
              <a:rPr lang="en-US" smtClean="0"/>
              <a:pPr/>
              <a:t>15</a:t>
            </a:fld>
            <a:endParaRPr lang="en-US" dirty="0"/>
          </a:p>
        </p:txBody>
      </p:sp>
    </p:spTree>
    <p:extLst>
      <p:ext uri="{BB962C8B-B14F-4D97-AF65-F5344CB8AC3E}">
        <p14:creationId xmlns:p14="http://schemas.microsoft.com/office/powerpoint/2010/main" val="3240792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r>
              <a:rPr lang="en-US" dirty="0"/>
              <a:t>K8s objects can be created as “standalone” objects, or can be controlled (by controller/s) from another K8s object.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basic example will be the Pod. It is a standalone object that can be created on its own, or can be controlled by a </a:t>
            </a:r>
            <a:r>
              <a:rPr lang="en-US" sz="1200" b="0" i="0" kern="1200" dirty="0" err="1">
                <a:solidFill>
                  <a:schemeClr val="tx1"/>
                </a:solidFill>
                <a:effectLst/>
                <a:latin typeface="+mn-lt"/>
                <a:ea typeface="+mn-ea"/>
                <a:cs typeface="+mn-cs"/>
              </a:rPr>
              <a:t>ReplicaSet</a:t>
            </a:r>
            <a:r>
              <a:rPr lang="en-US" sz="1200" b="0" i="0" kern="1200" dirty="0">
                <a:solidFill>
                  <a:schemeClr val="tx1"/>
                </a:solidFill>
                <a:effectLst/>
                <a:latin typeface="+mn-lt"/>
                <a:ea typeface="+mn-ea"/>
                <a:cs typeface="+mn-cs"/>
              </a:rPr>
              <a:t> that will ensure that there are desired number of replicas of the pod, even if the pod is terminated for any reason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AA1041-9B3C-439E-B0CD-6B58F9A3AC8B}"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90896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Explain the benefits of using Helm Charts, and why its important as a Blueprint.</a:t>
            </a:r>
          </a:p>
        </p:txBody>
      </p:sp>
      <p:sp>
        <p:nvSpPr>
          <p:cNvPr id="4" name="Slide Number Placeholder 3"/>
          <p:cNvSpPr>
            <a:spLocks noGrp="1"/>
          </p:cNvSpPr>
          <p:nvPr>
            <p:ph type="sldNum" sz="quarter" idx="5"/>
          </p:nvPr>
        </p:nvSpPr>
        <p:spPr/>
        <p:txBody>
          <a:bodyPr/>
          <a:lstStyle/>
          <a:p>
            <a:fld id="{A3D89E5F-BEEF-42A1-A57B-E5A736D51194}" type="slidenum">
              <a:rPr lang="en-US" smtClean="0"/>
              <a:pPr/>
              <a:t>18</a:t>
            </a:fld>
            <a:endParaRPr lang="en-US"/>
          </a:p>
        </p:txBody>
      </p:sp>
    </p:spTree>
    <p:extLst>
      <p:ext uri="{BB962C8B-B14F-4D97-AF65-F5344CB8AC3E}">
        <p14:creationId xmlns:p14="http://schemas.microsoft.com/office/powerpoint/2010/main" val="1944799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Mention that if using ACK or </a:t>
            </a:r>
            <a:r>
              <a:rPr lang="en-US" dirty="0" err="1"/>
              <a:t>Crossplane</a:t>
            </a:r>
            <a:r>
              <a:rPr lang="en-US" dirty="0"/>
              <a:t> since already uses CRD and runs in Kubernetes, its easy to apply from the cluster</a:t>
            </a:r>
          </a:p>
        </p:txBody>
      </p:sp>
      <p:sp>
        <p:nvSpPr>
          <p:cNvPr id="4" name="Slide Number Placeholder 3"/>
          <p:cNvSpPr>
            <a:spLocks noGrp="1"/>
          </p:cNvSpPr>
          <p:nvPr>
            <p:ph type="sldNum" sz="quarter" idx="5"/>
          </p:nvPr>
        </p:nvSpPr>
        <p:spPr/>
        <p:txBody>
          <a:bodyPr/>
          <a:lstStyle/>
          <a:p>
            <a:fld id="{A3D89E5F-BEEF-42A1-A57B-E5A736D51194}" type="slidenum">
              <a:rPr lang="en-US" smtClean="0"/>
              <a:pPr/>
              <a:t>20</a:t>
            </a:fld>
            <a:endParaRPr lang="en-US"/>
          </a:p>
        </p:txBody>
      </p:sp>
    </p:spTree>
    <p:extLst>
      <p:ext uri="{BB962C8B-B14F-4D97-AF65-F5344CB8AC3E}">
        <p14:creationId xmlns:p14="http://schemas.microsoft.com/office/powerpoint/2010/main" val="3173913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Mention that if using ACK or </a:t>
            </a:r>
            <a:r>
              <a:rPr lang="en-US" dirty="0" err="1"/>
              <a:t>Crossplane</a:t>
            </a:r>
            <a:r>
              <a:rPr lang="en-US" dirty="0"/>
              <a:t> since already uses CRD and runs in Kubernetes, its easy to apply from the cluster</a:t>
            </a:r>
          </a:p>
        </p:txBody>
      </p:sp>
      <p:sp>
        <p:nvSpPr>
          <p:cNvPr id="4" name="Slide Number Placeholder 3"/>
          <p:cNvSpPr>
            <a:spLocks noGrp="1"/>
          </p:cNvSpPr>
          <p:nvPr>
            <p:ph type="sldNum" sz="quarter" idx="5"/>
          </p:nvPr>
        </p:nvSpPr>
        <p:spPr/>
        <p:txBody>
          <a:bodyPr/>
          <a:lstStyle/>
          <a:p>
            <a:fld id="{A3D89E5F-BEEF-42A1-A57B-E5A736D51194}" type="slidenum">
              <a:rPr lang="en-US" smtClean="0"/>
              <a:pPr/>
              <a:t>21</a:t>
            </a:fld>
            <a:endParaRPr lang="en-US"/>
          </a:p>
        </p:txBody>
      </p:sp>
    </p:spTree>
    <p:extLst>
      <p:ext uri="{BB962C8B-B14F-4D97-AF65-F5344CB8AC3E}">
        <p14:creationId xmlns:p14="http://schemas.microsoft.com/office/powerpoint/2010/main" val="1440987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Just an example, the idea is to build abstractions, in this example we are using terraform because its easier to understand</a:t>
            </a:r>
          </a:p>
        </p:txBody>
      </p:sp>
      <p:sp>
        <p:nvSpPr>
          <p:cNvPr id="4" name="Slide Number Placeholder 3"/>
          <p:cNvSpPr>
            <a:spLocks noGrp="1"/>
          </p:cNvSpPr>
          <p:nvPr>
            <p:ph type="sldNum" sz="quarter" idx="5"/>
          </p:nvPr>
        </p:nvSpPr>
        <p:spPr/>
        <p:txBody>
          <a:bodyPr/>
          <a:lstStyle/>
          <a:p>
            <a:fld id="{A3D89E5F-BEEF-42A1-A57B-E5A736D51194}" type="slidenum">
              <a:rPr lang="en-US" smtClean="0"/>
              <a:pPr/>
              <a:t>22</a:t>
            </a:fld>
            <a:endParaRPr lang="en-US"/>
          </a:p>
        </p:txBody>
      </p:sp>
    </p:spTree>
    <p:extLst>
      <p:ext uri="{BB962C8B-B14F-4D97-AF65-F5344CB8AC3E}">
        <p14:creationId xmlns:p14="http://schemas.microsoft.com/office/powerpoint/2010/main" val="4003618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cfa4a82fd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cfa4a82f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23</a:t>
            </a:fld>
            <a:endParaRPr lang="en-US"/>
          </a:p>
        </p:txBody>
      </p:sp>
    </p:spTree>
    <p:extLst>
      <p:ext uri="{BB962C8B-B14F-4D97-AF65-F5344CB8AC3E}">
        <p14:creationId xmlns:p14="http://schemas.microsoft.com/office/powerpoint/2010/main" val="1853537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Contrasting with the centralized model, Developer-Driven Infrastructure advocates for a paradigm where developers are empowered to provision and manage their infrastructure components directly, within predefined security and governance frameworks. This model leverages automation and Infrastructure as Code (</a:t>
            </a:r>
            <a:r>
              <a:rPr lang="en-US" b="0" i="0" u="none" strike="noStrike" dirty="0" err="1">
                <a:solidFill>
                  <a:srgbClr val="000000"/>
                </a:solidFill>
                <a:effectLst/>
                <a:latin typeface="-webkit-standard"/>
              </a:rPr>
              <a:t>IaC</a:t>
            </a:r>
            <a:r>
              <a:rPr lang="en-US" b="0" i="0" u="none" strike="noStrike" dirty="0">
                <a:solidFill>
                  <a:srgbClr val="000000"/>
                </a:solidFill>
                <a:effectLst/>
                <a:latin typeface="-webkit-standard"/>
              </a:rPr>
              <a:t>) tools to provide developers with self-service capabilities, allowing for the rapid provisioning of infrastructure based on the specific needs of each application.</a:t>
            </a:r>
          </a:p>
          <a:p>
            <a:endParaRPr lang="en-US" b="0" i="0" u="none" strike="noStrike" dirty="0">
              <a:solidFill>
                <a:srgbClr val="000000"/>
              </a:solidFill>
              <a:effectLst/>
              <a:latin typeface="-webkit-standard"/>
            </a:endParaRPr>
          </a:p>
          <a:p>
            <a:r>
              <a:rPr lang="en-US" b="0" i="0" dirty="0">
                <a:solidFill>
                  <a:srgbClr val="D1D2D3"/>
                </a:solidFill>
                <a:effectLst/>
                <a:highlight>
                  <a:srgbClr val="222529"/>
                </a:highlight>
                <a:latin typeface="Slack-Lato"/>
              </a:rPr>
              <a:t>From Terraform Documentation: “Provide consistency and ensure best practices - Modules also help to provide consistency in your configurations. Not only does consistency make complex configurations easier to understand, it also helps to ensure that best practices are applied across all of your configuration. For instance, cloud providers give many options for configuring object storage services, such as Amazon S3 or Google Cloud Storage buckets. There have been many high-profile security incidents involving incorrectly secured object storage, and given the number of complex configuration options involved, it's easy to accidentally misconfigure these services.”</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26</a:t>
            </a:fld>
            <a:endParaRPr lang="en-US"/>
          </a:p>
        </p:txBody>
      </p:sp>
    </p:spTree>
    <p:extLst>
      <p:ext uri="{BB962C8B-B14F-4D97-AF65-F5344CB8AC3E}">
        <p14:creationId xmlns:p14="http://schemas.microsoft.com/office/powerpoint/2010/main" val="1564460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Contrasting with the centralized model, Developer-Driven Infrastructure advocates for a paradigm where developers are empowered to provision and manage their infrastructure components directly, within predefined security and governance frameworks. This model leverages automation and Infrastructure as Code (</a:t>
            </a:r>
            <a:r>
              <a:rPr lang="en-US" b="0" i="0" u="none" strike="noStrike" dirty="0" err="1">
                <a:solidFill>
                  <a:srgbClr val="000000"/>
                </a:solidFill>
                <a:effectLst/>
                <a:latin typeface="-webkit-standard"/>
              </a:rPr>
              <a:t>IaC</a:t>
            </a:r>
            <a:r>
              <a:rPr lang="en-US" b="0" i="0" u="none" strike="noStrike" dirty="0">
                <a:solidFill>
                  <a:srgbClr val="000000"/>
                </a:solidFill>
                <a:effectLst/>
                <a:latin typeface="-webkit-standard"/>
              </a:rPr>
              <a:t>) tools to provide developers with self-service capabilities, allowing for the rapid provisioning of infrastructure based on the specific needs of each application.</a:t>
            </a:r>
          </a:p>
          <a:p>
            <a:endParaRPr lang="en-US" b="0" i="0" u="none" strike="noStrike" dirty="0">
              <a:solidFill>
                <a:srgbClr val="000000"/>
              </a:solidFill>
              <a:effectLst/>
              <a:latin typeface="-webkit-standard"/>
            </a:endParaRPr>
          </a:p>
          <a:p>
            <a:r>
              <a:rPr lang="en-US" b="0" i="0" dirty="0">
                <a:solidFill>
                  <a:srgbClr val="D1D2D3"/>
                </a:solidFill>
                <a:effectLst/>
                <a:highlight>
                  <a:srgbClr val="222529"/>
                </a:highlight>
                <a:latin typeface="Slack-Lato"/>
              </a:rPr>
              <a:t>From Terraform Documentation: “Provide consistency and ensure best practices - Modules also help to provide consistency in your configurations. Not only does consistency make complex configurations easier to understand, it also helps to ensure that best practices are applied across all of your configuration. For instance, cloud providers give many options for configuring object storage services, such as Amazon S3 or Google Cloud Storage buckets. There have been many high-profile security incidents involving incorrectly secured object storage, and given the number of complex configuration options involved, it's easy to accidentally misconfigure these services.”</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27</a:t>
            </a:fld>
            <a:endParaRPr lang="en-US"/>
          </a:p>
        </p:txBody>
      </p:sp>
    </p:spTree>
    <p:extLst>
      <p:ext uri="{BB962C8B-B14F-4D97-AF65-F5344CB8AC3E}">
        <p14:creationId xmlns:p14="http://schemas.microsoft.com/office/powerpoint/2010/main" val="3016993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28</a:t>
            </a:fld>
            <a:endParaRPr lang="en-US"/>
          </a:p>
        </p:txBody>
      </p:sp>
    </p:spTree>
    <p:extLst>
      <p:ext uri="{BB962C8B-B14F-4D97-AF65-F5344CB8AC3E}">
        <p14:creationId xmlns:p14="http://schemas.microsoft.com/office/powerpoint/2010/main" val="332105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Explain that for testing purposes we have an consumer and producer app.</a:t>
            </a:r>
          </a:p>
          <a:p>
            <a:endParaRPr lang="en-US" b="0" i="0" u="none" strike="noStrike" dirty="0">
              <a:solidFill>
                <a:srgbClr val="000000"/>
              </a:solidFill>
              <a:effectLst/>
              <a:latin typeface="-webkit-standard"/>
            </a:endParaRPr>
          </a:p>
          <a:p>
            <a:r>
              <a:rPr lang="en-US" b="0" i="0" u="none" strike="noStrike" dirty="0">
                <a:solidFill>
                  <a:srgbClr val="000000"/>
                </a:solidFill>
                <a:effectLst/>
                <a:latin typeface="-webkit-standard"/>
              </a:rPr>
              <a:t>When it comes to tenant applications, we employ a </a:t>
            </a:r>
            <a:r>
              <a:rPr lang="en-US" b="1" i="0" u="none" strike="noStrike" dirty="0">
                <a:solidFill>
                  <a:srgbClr val="000000"/>
                </a:solidFill>
                <a:effectLst/>
              </a:rPr>
              <a:t>Tenant Helm Chart</a:t>
            </a:r>
            <a:r>
              <a:rPr lang="en-US" b="0" i="0" u="none" strike="noStrike" dirty="0">
                <a:solidFill>
                  <a:srgbClr val="000000"/>
                </a:solidFill>
                <a:effectLst/>
                <a:latin typeface="-webkit-standard"/>
              </a:rPr>
              <a:t> where microservice images, versions and terraform module are predefined in the chart's </a:t>
            </a:r>
            <a:r>
              <a:rPr lang="en-US" dirty="0" err="1"/>
              <a:t>values.yaml</a:t>
            </a:r>
            <a:r>
              <a:rPr lang="en-US" b="0" i="0" u="none" strike="noStrike" dirty="0">
                <a:solidFill>
                  <a:srgbClr val="000000"/>
                </a:solidFill>
                <a:effectLst/>
                <a:latin typeface="-webkit-standard"/>
              </a:rPr>
              <a:t>, ensuring uniform deployment across all tenants. The Helm chart is linked to an external Terraform module, represented as a Terraform CRD, which packages the necessary infrastructure for provisioning.</a:t>
            </a:r>
          </a:p>
          <a:p>
            <a:r>
              <a:rPr lang="en-US" b="0" i="0" u="none" strike="noStrike" dirty="0">
                <a:solidFill>
                  <a:srgbClr val="000000"/>
                </a:solidFill>
                <a:effectLst/>
                <a:latin typeface="-webkit-standard"/>
              </a:rPr>
              <a:t>The same helm chart is used across tenants, and by enabling and disabling variables we are telling what needs to be deployed.</a:t>
            </a:r>
          </a:p>
          <a:p>
            <a:endParaRPr lang="en-US" b="0" i="0" u="none" strike="noStrike" dirty="0">
              <a:solidFill>
                <a:srgbClr val="000000"/>
              </a:solidFill>
              <a:effectLst/>
              <a:latin typeface="-webkit-standard"/>
            </a:endParaRPr>
          </a:p>
          <a:p>
            <a:r>
              <a:rPr lang="en-US" b="0" i="0" u="none" strike="noStrike" dirty="0">
                <a:solidFill>
                  <a:srgbClr val="000000"/>
                </a:solidFill>
                <a:effectLst/>
                <a:latin typeface="-webkit-standard"/>
              </a:rPr>
              <a:t>Don’t need to explain ECR and Terraform Git tag again</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31</a:t>
            </a:fld>
            <a:endParaRPr lang="en-US"/>
          </a:p>
        </p:txBody>
      </p:sp>
    </p:spTree>
    <p:extLst>
      <p:ext uri="{BB962C8B-B14F-4D97-AF65-F5344CB8AC3E}">
        <p14:creationId xmlns:p14="http://schemas.microsoft.com/office/powerpoint/2010/main" val="806287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Explain that for testing purposes we have an consumer and producer app.</a:t>
            </a:r>
          </a:p>
          <a:p>
            <a:endParaRPr lang="en-US" b="0" i="0" u="none" strike="noStrike" dirty="0">
              <a:solidFill>
                <a:srgbClr val="000000"/>
              </a:solidFill>
              <a:effectLst/>
              <a:latin typeface="-webkit-standard"/>
            </a:endParaRPr>
          </a:p>
          <a:p>
            <a:r>
              <a:rPr lang="en-US" b="0" i="0" u="none" strike="noStrike" dirty="0">
                <a:solidFill>
                  <a:srgbClr val="000000"/>
                </a:solidFill>
                <a:effectLst/>
                <a:latin typeface="-webkit-standard"/>
              </a:rPr>
              <a:t>When it comes to tenant applications, we employ a </a:t>
            </a:r>
            <a:r>
              <a:rPr lang="en-US" b="1" i="0" u="none" strike="noStrike" dirty="0">
                <a:solidFill>
                  <a:srgbClr val="000000"/>
                </a:solidFill>
                <a:effectLst/>
              </a:rPr>
              <a:t>Tenant Helm Chart</a:t>
            </a:r>
            <a:r>
              <a:rPr lang="en-US" b="0" i="0" u="none" strike="noStrike" dirty="0">
                <a:solidFill>
                  <a:srgbClr val="000000"/>
                </a:solidFill>
                <a:effectLst/>
                <a:latin typeface="-webkit-standard"/>
              </a:rPr>
              <a:t> where microservice images, versions and terraform module are predefined in the chart's </a:t>
            </a:r>
            <a:r>
              <a:rPr lang="en-US" dirty="0" err="1"/>
              <a:t>values.yaml</a:t>
            </a:r>
            <a:r>
              <a:rPr lang="en-US" b="0" i="0" u="none" strike="noStrike" dirty="0">
                <a:solidFill>
                  <a:srgbClr val="000000"/>
                </a:solidFill>
                <a:effectLst/>
                <a:latin typeface="-webkit-standard"/>
              </a:rPr>
              <a:t>, ensuring uniform deployment across all tenants. The Helm chart is linked to an external Terraform module, represented as a Terraform CRD, which packages the necessary infrastructure for provisioning.</a:t>
            </a:r>
          </a:p>
          <a:p>
            <a:r>
              <a:rPr lang="en-US" b="0" i="0" u="none" strike="noStrike" dirty="0">
                <a:solidFill>
                  <a:srgbClr val="000000"/>
                </a:solidFill>
                <a:effectLst/>
                <a:latin typeface="-webkit-standard"/>
              </a:rPr>
              <a:t>The same helm chart is used across tenants, and by enabling and disabling variables we are telling what needs to be deployed.</a:t>
            </a:r>
          </a:p>
          <a:p>
            <a:endParaRPr lang="en-US" b="0" i="0" u="none" strike="noStrike" dirty="0">
              <a:solidFill>
                <a:srgbClr val="000000"/>
              </a:solidFill>
              <a:effectLst/>
              <a:latin typeface="-webkit-standard"/>
            </a:endParaRPr>
          </a:p>
          <a:p>
            <a:r>
              <a:rPr lang="en-US" b="0" i="0" u="none" strike="noStrike" dirty="0">
                <a:solidFill>
                  <a:srgbClr val="000000"/>
                </a:solidFill>
                <a:effectLst/>
                <a:latin typeface="-webkit-standard"/>
              </a:rPr>
              <a:t>Don’t need to explain ECR and Terraform Git tag again</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32</a:t>
            </a:fld>
            <a:endParaRPr lang="en-US"/>
          </a:p>
        </p:txBody>
      </p:sp>
    </p:spTree>
    <p:extLst>
      <p:ext uri="{BB962C8B-B14F-4D97-AF65-F5344CB8AC3E}">
        <p14:creationId xmlns:p14="http://schemas.microsoft.com/office/powerpoint/2010/main" val="423363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ccfa4a82fd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ccfa4a82f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542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ccfa4a82fd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ccfa4a82f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4064446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133374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3148282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3782080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32687052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0051B5"/>
            </a:gs>
            <a:gs pos="100000">
              <a:srgbClr val="81E9F6"/>
            </a:gs>
          </a:gsLst>
          <a:lin ang="0" scaled="0"/>
        </a:gra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16506"/>
          <a:stretch/>
        </p:blipFill>
        <p:spPr>
          <a:xfrm>
            <a:off x="10325" y="720375"/>
            <a:ext cx="9144003" cy="4423124"/>
          </a:xfrm>
          <a:prstGeom prst="rect">
            <a:avLst/>
          </a:prstGeom>
          <a:noFill/>
          <a:ln>
            <a:noFill/>
          </a:ln>
        </p:spPr>
      </p:pic>
      <p:pic>
        <p:nvPicPr>
          <p:cNvPr id="11" name="Google Shape;11;p2"/>
          <p:cNvPicPr preferRelativeResize="0"/>
          <p:nvPr/>
        </p:nvPicPr>
        <p:blipFill>
          <a:blip r:embed="rId3">
            <a:alphaModFix/>
          </a:blip>
          <a:stretch>
            <a:fillRect/>
          </a:stretch>
        </p:blipFill>
        <p:spPr>
          <a:xfrm>
            <a:off x="1383013" y="3043725"/>
            <a:ext cx="6398624" cy="1518250"/>
          </a:xfrm>
          <a:prstGeom prst="rect">
            <a:avLst/>
          </a:prstGeom>
          <a:noFill/>
          <a:ln>
            <a:noFill/>
          </a:ln>
        </p:spPr>
      </p:pic>
      <p:sp>
        <p:nvSpPr>
          <p:cNvPr id="12" name="Google Shape;12;p2"/>
          <p:cNvSpPr/>
          <p:nvPr/>
        </p:nvSpPr>
        <p:spPr>
          <a:xfrm>
            <a:off x="0" y="0"/>
            <a:ext cx="9144000" cy="5143500"/>
          </a:xfrm>
          <a:prstGeom prst="rect">
            <a:avLst/>
          </a:prstGeom>
          <a:solidFill>
            <a:srgbClr val="0051B5">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13;p2"/>
          <p:cNvSpPr txBox="1">
            <a:spLocks noGrp="1"/>
          </p:cNvSpPr>
          <p:nvPr>
            <p:ph type="ctrTitle"/>
          </p:nvPr>
        </p:nvSpPr>
        <p:spPr>
          <a:xfrm>
            <a:off x="311708" y="1545450"/>
            <a:ext cx="8520600" cy="20526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200"/>
              <a:buNone/>
              <a:defRPr sz="520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a:endParaRPr/>
          </a:p>
        </p:txBody>
      </p:sp>
      <p:sp>
        <p:nvSpPr>
          <p:cNvPr id="14" name="Google Shape;14;p2"/>
          <p:cNvSpPr txBox="1">
            <a:spLocks noGrp="1"/>
          </p:cNvSpPr>
          <p:nvPr>
            <p:ph type="subTitle" idx="1"/>
          </p:nvPr>
        </p:nvSpPr>
        <p:spPr>
          <a:xfrm>
            <a:off x="311700" y="3598050"/>
            <a:ext cx="8520600" cy="792600"/>
          </a:xfrm>
          <a:prstGeom prst="rect">
            <a:avLst/>
          </a:prstGeom>
        </p:spPr>
        <p:txBody>
          <a:bodyPr spcFirstLastPara="1" wrap="square" lIns="91425" tIns="91425" rIns="91425" bIns="91425" anchor="ctr" anchorCtr="0">
            <a:normAutofit/>
          </a:bodyPr>
          <a:lstStyle>
            <a:lvl1pPr lvl="0">
              <a:lnSpc>
                <a:spcPct val="100000"/>
              </a:lnSpc>
              <a:spcBef>
                <a:spcPts val="0"/>
              </a:spcBef>
              <a:spcAft>
                <a:spcPts val="0"/>
              </a:spcAft>
              <a:buClr>
                <a:schemeClr val="lt1"/>
              </a:buClr>
              <a:buSzPts val="2800"/>
              <a:buNone/>
              <a:defRPr sz="2800">
                <a:solidFill>
                  <a:schemeClr val="lt1"/>
                </a:solidFill>
              </a:defRPr>
            </a:lvl1pPr>
            <a:lvl2pPr lvl="1">
              <a:lnSpc>
                <a:spcPct val="100000"/>
              </a:lnSpc>
              <a:spcBef>
                <a:spcPts val="0"/>
              </a:spcBef>
              <a:spcAft>
                <a:spcPts val="0"/>
              </a:spcAft>
              <a:buClr>
                <a:schemeClr val="lt1"/>
              </a:buClr>
              <a:buSzPts val="2800"/>
              <a:buNone/>
              <a:defRPr sz="2800">
                <a:solidFill>
                  <a:schemeClr val="lt1"/>
                </a:solidFill>
              </a:defRPr>
            </a:lvl2pPr>
            <a:lvl3pPr lvl="2">
              <a:lnSpc>
                <a:spcPct val="100000"/>
              </a:lnSpc>
              <a:spcBef>
                <a:spcPts val="0"/>
              </a:spcBef>
              <a:spcAft>
                <a:spcPts val="0"/>
              </a:spcAft>
              <a:buClr>
                <a:schemeClr val="lt1"/>
              </a:buClr>
              <a:buSzPts val="2800"/>
              <a:buNone/>
              <a:defRPr sz="2800">
                <a:solidFill>
                  <a:schemeClr val="lt1"/>
                </a:solidFill>
              </a:defRPr>
            </a:lvl3pPr>
            <a:lvl4pPr lvl="3">
              <a:lnSpc>
                <a:spcPct val="100000"/>
              </a:lnSpc>
              <a:spcBef>
                <a:spcPts val="0"/>
              </a:spcBef>
              <a:spcAft>
                <a:spcPts val="0"/>
              </a:spcAft>
              <a:buClr>
                <a:schemeClr val="lt1"/>
              </a:buClr>
              <a:buSzPts val="2800"/>
              <a:buNone/>
              <a:defRPr sz="2800">
                <a:solidFill>
                  <a:schemeClr val="lt1"/>
                </a:solidFill>
              </a:defRPr>
            </a:lvl4pPr>
            <a:lvl5pPr lvl="4">
              <a:lnSpc>
                <a:spcPct val="100000"/>
              </a:lnSpc>
              <a:spcBef>
                <a:spcPts val="0"/>
              </a:spcBef>
              <a:spcAft>
                <a:spcPts val="0"/>
              </a:spcAft>
              <a:buClr>
                <a:schemeClr val="lt1"/>
              </a:buClr>
              <a:buSzPts val="2800"/>
              <a:buNone/>
              <a:defRPr sz="2800">
                <a:solidFill>
                  <a:schemeClr val="lt1"/>
                </a:solidFill>
              </a:defRPr>
            </a:lvl5pPr>
            <a:lvl6pPr lvl="5">
              <a:lnSpc>
                <a:spcPct val="100000"/>
              </a:lnSpc>
              <a:spcBef>
                <a:spcPts val="0"/>
              </a:spcBef>
              <a:spcAft>
                <a:spcPts val="0"/>
              </a:spcAft>
              <a:buClr>
                <a:schemeClr val="lt1"/>
              </a:buClr>
              <a:buSzPts val="2800"/>
              <a:buNone/>
              <a:defRPr sz="2800">
                <a:solidFill>
                  <a:schemeClr val="lt1"/>
                </a:solidFill>
              </a:defRPr>
            </a:lvl6pPr>
            <a:lvl7pPr lvl="6">
              <a:lnSpc>
                <a:spcPct val="100000"/>
              </a:lnSpc>
              <a:spcBef>
                <a:spcPts val="0"/>
              </a:spcBef>
              <a:spcAft>
                <a:spcPts val="0"/>
              </a:spcAft>
              <a:buClr>
                <a:schemeClr val="lt1"/>
              </a:buClr>
              <a:buSzPts val="2800"/>
              <a:buNone/>
              <a:defRPr sz="2800">
                <a:solidFill>
                  <a:schemeClr val="lt1"/>
                </a:solidFill>
              </a:defRPr>
            </a:lvl7pPr>
            <a:lvl8pPr lvl="7">
              <a:lnSpc>
                <a:spcPct val="100000"/>
              </a:lnSpc>
              <a:spcBef>
                <a:spcPts val="0"/>
              </a:spcBef>
              <a:spcAft>
                <a:spcPts val="0"/>
              </a:spcAft>
              <a:buClr>
                <a:schemeClr val="lt1"/>
              </a:buClr>
              <a:buSzPts val="2800"/>
              <a:buNone/>
              <a:defRPr sz="2800">
                <a:solidFill>
                  <a:schemeClr val="lt1"/>
                </a:solidFill>
              </a:defRPr>
            </a:lvl8pPr>
            <a:lvl9pPr lvl="8">
              <a:lnSpc>
                <a:spcPct val="100000"/>
              </a:lnSpc>
              <a:spcBef>
                <a:spcPts val="0"/>
              </a:spcBef>
              <a:spcAft>
                <a:spcPts val="0"/>
              </a:spcAft>
              <a:buClr>
                <a:schemeClr val="lt1"/>
              </a:buClr>
              <a:buSzPts val="2800"/>
              <a:buNone/>
              <a:defRPr sz="2800">
                <a:solidFill>
                  <a:schemeClr val="lt1"/>
                </a:solidFill>
              </a:defRPr>
            </a:lvl9pPr>
          </a:lstStyle>
          <a:p>
            <a:endParaRPr/>
          </a:p>
        </p:txBody>
      </p:sp>
      <p:pic>
        <p:nvPicPr>
          <p:cNvPr id="15" name="Google Shape;15;p2"/>
          <p:cNvPicPr preferRelativeResize="0"/>
          <p:nvPr/>
        </p:nvPicPr>
        <p:blipFill>
          <a:blip r:embed="rId4">
            <a:alphaModFix/>
          </a:blip>
          <a:stretch>
            <a:fillRect/>
          </a:stretch>
        </p:blipFill>
        <p:spPr>
          <a:xfrm>
            <a:off x="311700" y="312149"/>
            <a:ext cx="2474501" cy="1060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reserve="1">
  <p:cSld name="1_Title slide">
    <p:bg>
      <p:bgPr>
        <a:gradFill>
          <a:gsLst>
            <a:gs pos="0">
              <a:srgbClr val="0051B5"/>
            </a:gs>
            <a:gs pos="100000">
              <a:srgbClr val="81E9F6"/>
            </a:gs>
          </a:gsLst>
          <a:lin ang="0" scaled="0"/>
        </a:gra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16506"/>
          <a:stretch/>
        </p:blipFill>
        <p:spPr>
          <a:xfrm>
            <a:off x="10325" y="720375"/>
            <a:ext cx="9144003" cy="4423124"/>
          </a:xfrm>
          <a:prstGeom prst="rect">
            <a:avLst/>
          </a:prstGeom>
          <a:noFill/>
          <a:ln>
            <a:noFill/>
          </a:ln>
        </p:spPr>
      </p:pic>
      <p:pic>
        <p:nvPicPr>
          <p:cNvPr id="11" name="Google Shape;11;p2"/>
          <p:cNvPicPr preferRelativeResize="0"/>
          <p:nvPr/>
        </p:nvPicPr>
        <p:blipFill>
          <a:blip r:embed="rId3">
            <a:alphaModFix/>
          </a:blip>
          <a:stretch>
            <a:fillRect/>
          </a:stretch>
        </p:blipFill>
        <p:spPr>
          <a:xfrm>
            <a:off x="1383013" y="3043725"/>
            <a:ext cx="6398624" cy="1518250"/>
          </a:xfrm>
          <a:prstGeom prst="rect">
            <a:avLst/>
          </a:prstGeom>
          <a:noFill/>
          <a:ln>
            <a:noFill/>
          </a:ln>
        </p:spPr>
      </p:pic>
      <p:sp>
        <p:nvSpPr>
          <p:cNvPr id="12" name="Google Shape;12;p2"/>
          <p:cNvSpPr/>
          <p:nvPr/>
        </p:nvSpPr>
        <p:spPr>
          <a:xfrm>
            <a:off x="0" y="0"/>
            <a:ext cx="9144000" cy="5143500"/>
          </a:xfrm>
          <a:prstGeom prst="rect">
            <a:avLst/>
          </a:prstGeom>
          <a:solidFill>
            <a:srgbClr val="0051B5">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13;p2"/>
          <p:cNvSpPr txBox="1">
            <a:spLocks noGrp="1"/>
          </p:cNvSpPr>
          <p:nvPr>
            <p:ph type="ctrTitle"/>
          </p:nvPr>
        </p:nvSpPr>
        <p:spPr>
          <a:xfrm>
            <a:off x="311708" y="1545450"/>
            <a:ext cx="8520600" cy="20526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200"/>
              <a:buNone/>
              <a:defRPr sz="520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a:endParaRPr/>
          </a:p>
        </p:txBody>
      </p:sp>
      <p:sp>
        <p:nvSpPr>
          <p:cNvPr id="14" name="Google Shape;14;p2"/>
          <p:cNvSpPr txBox="1">
            <a:spLocks noGrp="1"/>
          </p:cNvSpPr>
          <p:nvPr>
            <p:ph type="subTitle" idx="1"/>
          </p:nvPr>
        </p:nvSpPr>
        <p:spPr>
          <a:xfrm>
            <a:off x="311700" y="3598050"/>
            <a:ext cx="8520600" cy="792600"/>
          </a:xfrm>
          <a:prstGeom prst="rect">
            <a:avLst/>
          </a:prstGeom>
        </p:spPr>
        <p:txBody>
          <a:bodyPr spcFirstLastPara="1" wrap="square" lIns="91425" tIns="91425" rIns="91425" bIns="91425" anchor="ctr" anchorCtr="0">
            <a:normAutofit/>
          </a:bodyPr>
          <a:lstStyle>
            <a:lvl1pPr lvl="0">
              <a:lnSpc>
                <a:spcPct val="100000"/>
              </a:lnSpc>
              <a:spcBef>
                <a:spcPts val="0"/>
              </a:spcBef>
              <a:spcAft>
                <a:spcPts val="0"/>
              </a:spcAft>
              <a:buClr>
                <a:schemeClr val="lt1"/>
              </a:buClr>
              <a:buSzPts val="2800"/>
              <a:buNone/>
              <a:defRPr sz="2800">
                <a:solidFill>
                  <a:schemeClr val="lt1"/>
                </a:solidFill>
              </a:defRPr>
            </a:lvl1pPr>
            <a:lvl2pPr lvl="1">
              <a:lnSpc>
                <a:spcPct val="100000"/>
              </a:lnSpc>
              <a:spcBef>
                <a:spcPts val="0"/>
              </a:spcBef>
              <a:spcAft>
                <a:spcPts val="0"/>
              </a:spcAft>
              <a:buClr>
                <a:schemeClr val="lt1"/>
              </a:buClr>
              <a:buSzPts val="2800"/>
              <a:buNone/>
              <a:defRPr sz="2800">
                <a:solidFill>
                  <a:schemeClr val="lt1"/>
                </a:solidFill>
              </a:defRPr>
            </a:lvl2pPr>
            <a:lvl3pPr lvl="2">
              <a:lnSpc>
                <a:spcPct val="100000"/>
              </a:lnSpc>
              <a:spcBef>
                <a:spcPts val="0"/>
              </a:spcBef>
              <a:spcAft>
                <a:spcPts val="0"/>
              </a:spcAft>
              <a:buClr>
                <a:schemeClr val="lt1"/>
              </a:buClr>
              <a:buSzPts val="2800"/>
              <a:buNone/>
              <a:defRPr sz="2800">
                <a:solidFill>
                  <a:schemeClr val="lt1"/>
                </a:solidFill>
              </a:defRPr>
            </a:lvl3pPr>
            <a:lvl4pPr lvl="3">
              <a:lnSpc>
                <a:spcPct val="100000"/>
              </a:lnSpc>
              <a:spcBef>
                <a:spcPts val="0"/>
              </a:spcBef>
              <a:spcAft>
                <a:spcPts val="0"/>
              </a:spcAft>
              <a:buClr>
                <a:schemeClr val="lt1"/>
              </a:buClr>
              <a:buSzPts val="2800"/>
              <a:buNone/>
              <a:defRPr sz="2800">
                <a:solidFill>
                  <a:schemeClr val="lt1"/>
                </a:solidFill>
              </a:defRPr>
            </a:lvl4pPr>
            <a:lvl5pPr lvl="4">
              <a:lnSpc>
                <a:spcPct val="100000"/>
              </a:lnSpc>
              <a:spcBef>
                <a:spcPts val="0"/>
              </a:spcBef>
              <a:spcAft>
                <a:spcPts val="0"/>
              </a:spcAft>
              <a:buClr>
                <a:schemeClr val="lt1"/>
              </a:buClr>
              <a:buSzPts val="2800"/>
              <a:buNone/>
              <a:defRPr sz="2800">
                <a:solidFill>
                  <a:schemeClr val="lt1"/>
                </a:solidFill>
              </a:defRPr>
            </a:lvl5pPr>
            <a:lvl6pPr lvl="5">
              <a:lnSpc>
                <a:spcPct val="100000"/>
              </a:lnSpc>
              <a:spcBef>
                <a:spcPts val="0"/>
              </a:spcBef>
              <a:spcAft>
                <a:spcPts val="0"/>
              </a:spcAft>
              <a:buClr>
                <a:schemeClr val="lt1"/>
              </a:buClr>
              <a:buSzPts val="2800"/>
              <a:buNone/>
              <a:defRPr sz="2800">
                <a:solidFill>
                  <a:schemeClr val="lt1"/>
                </a:solidFill>
              </a:defRPr>
            </a:lvl6pPr>
            <a:lvl7pPr lvl="6">
              <a:lnSpc>
                <a:spcPct val="100000"/>
              </a:lnSpc>
              <a:spcBef>
                <a:spcPts val="0"/>
              </a:spcBef>
              <a:spcAft>
                <a:spcPts val="0"/>
              </a:spcAft>
              <a:buClr>
                <a:schemeClr val="lt1"/>
              </a:buClr>
              <a:buSzPts val="2800"/>
              <a:buNone/>
              <a:defRPr sz="2800">
                <a:solidFill>
                  <a:schemeClr val="lt1"/>
                </a:solidFill>
              </a:defRPr>
            </a:lvl7pPr>
            <a:lvl8pPr lvl="7">
              <a:lnSpc>
                <a:spcPct val="100000"/>
              </a:lnSpc>
              <a:spcBef>
                <a:spcPts val="0"/>
              </a:spcBef>
              <a:spcAft>
                <a:spcPts val="0"/>
              </a:spcAft>
              <a:buClr>
                <a:schemeClr val="lt1"/>
              </a:buClr>
              <a:buSzPts val="2800"/>
              <a:buNone/>
              <a:defRPr sz="2800">
                <a:solidFill>
                  <a:schemeClr val="lt1"/>
                </a:solidFill>
              </a:defRPr>
            </a:lvl8pPr>
            <a:lvl9pPr lvl="8">
              <a:lnSpc>
                <a:spcPct val="100000"/>
              </a:lnSpc>
              <a:spcBef>
                <a:spcPts val="0"/>
              </a:spcBef>
              <a:spcAft>
                <a:spcPts val="0"/>
              </a:spcAft>
              <a:buClr>
                <a:schemeClr val="lt1"/>
              </a:buClr>
              <a:buSzPts val="2800"/>
              <a:buNone/>
              <a:defRPr sz="2800">
                <a:solidFill>
                  <a:schemeClr val="lt1"/>
                </a:solidFill>
              </a:defRPr>
            </a:lvl9pPr>
          </a:lstStyle>
          <a:p>
            <a:endParaRPr/>
          </a:p>
        </p:txBody>
      </p:sp>
    </p:spTree>
    <p:extLst>
      <p:ext uri="{BB962C8B-B14F-4D97-AF65-F5344CB8AC3E}">
        <p14:creationId xmlns:p14="http://schemas.microsoft.com/office/powerpoint/2010/main" val="1590611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1">
  <p:cSld name="TITLE_1">
    <p:bg>
      <p:bgPr>
        <a:gradFill>
          <a:gsLst>
            <a:gs pos="0">
              <a:srgbClr val="0051B5"/>
            </a:gs>
            <a:gs pos="100000">
              <a:srgbClr val="81E9F6"/>
            </a:gs>
          </a:gsLst>
          <a:lin ang="0" scaled="0"/>
        </a:gradFill>
        <a:effectLst/>
      </p:bgPr>
    </p:bg>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16506"/>
          <a:stretch/>
        </p:blipFill>
        <p:spPr>
          <a:xfrm>
            <a:off x="10325" y="720375"/>
            <a:ext cx="9144003" cy="4423124"/>
          </a:xfrm>
          <a:prstGeom prst="rect">
            <a:avLst/>
          </a:prstGeom>
          <a:noFill/>
          <a:ln>
            <a:noFill/>
          </a:ln>
        </p:spPr>
      </p:pic>
      <p:pic>
        <p:nvPicPr>
          <p:cNvPr id="18" name="Google Shape;18;p3"/>
          <p:cNvPicPr preferRelativeResize="0"/>
          <p:nvPr/>
        </p:nvPicPr>
        <p:blipFill>
          <a:blip r:embed="rId3">
            <a:alphaModFix/>
          </a:blip>
          <a:stretch>
            <a:fillRect/>
          </a:stretch>
        </p:blipFill>
        <p:spPr>
          <a:xfrm>
            <a:off x="1383013" y="3043725"/>
            <a:ext cx="6398624" cy="1518250"/>
          </a:xfrm>
          <a:prstGeom prst="rect">
            <a:avLst/>
          </a:prstGeom>
          <a:noFill/>
          <a:ln>
            <a:noFill/>
          </a:ln>
        </p:spPr>
      </p:pic>
      <p:sp>
        <p:nvSpPr>
          <p:cNvPr id="19" name="Google Shape;19;p3"/>
          <p:cNvSpPr/>
          <p:nvPr/>
        </p:nvSpPr>
        <p:spPr>
          <a:xfrm>
            <a:off x="0" y="0"/>
            <a:ext cx="9144000" cy="5143500"/>
          </a:xfrm>
          <a:prstGeom prst="rect">
            <a:avLst/>
          </a:prstGeom>
          <a:solidFill>
            <a:srgbClr val="0051B5">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 name="Google Shape;20;p3"/>
          <p:cNvPicPr preferRelativeResize="0"/>
          <p:nvPr/>
        </p:nvPicPr>
        <p:blipFill>
          <a:blip r:embed="rId4">
            <a:alphaModFix/>
          </a:blip>
          <a:stretch>
            <a:fillRect/>
          </a:stretch>
        </p:blipFill>
        <p:spPr>
          <a:xfrm>
            <a:off x="1227538" y="1137939"/>
            <a:ext cx="6688927" cy="28676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1 1">
  <p:cSld name="TITLE_1_1">
    <p:bg>
      <p:bgPr>
        <a:gradFill>
          <a:gsLst>
            <a:gs pos="0">
              <a:srgbClr val="0051B5"/>
            </a:gs>
            <a:gs pos="100000">
              <a:srgbClr val="81E9F6"/>
            </a:gs>
          </a:gsLst>
          <a:lin ang="0" scaled="0"/>
        </a:gradFill>
        <a:effectLst/>
      </p:bgPr>
    </p:bg>
    <p:spTree>
      <p:nvGrpSpPr>
        <p:cNvPr id="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b="16506"/>
          <a:stretch/>
        </p:blipFill>
        <p:spPr>
          <a:xfrm>
            <a:off x="10325" y="720375"/>
            <a:ext cx="9144003" cy="4423124"/>
          </a:xfrm>
          <a:prstGeom prst="rect">
            <a:avLst/>
          </a:prstGeom>
          <a:noFill/>
          <a:ln>
            <a:noFill/>
          </a:ln>
        </p:spPr>
      </p:pic>
      <p:pic>
        <p:nvPicPr>
          <p:cNvPr id="23" name="Google Shape;23;p4"/>
          <p:cNvPicPr preferRelativeResize="0"/>
          <p:nvPr/>
        </p:nvPicPr>
        <p:blipFill>
          <a:blip r:embed="rId3">
            <a:alphaModFix/>
          </a:blip>
          <a:stretch>
            <a:fillRect/>
          </a:stretch>
        </p:blipFill>
        <p:spPr>
          <a:xfrm>
            <a:off x="3630721" y="2712775"/>
            <a:ext cx="4160375" cy="987175"/>
          </a:xfrm>
          <a:prstGeom prst="rect">
            <a:avLst/>
          </a:prstGeom>
          <a:noFill/>
          <a:ln>
            <a:noFill/>
          </a:ln>
        </p:spPr>
      </p:pic>
      <p:pic>
        <p:nvPicPr>
          <p:cNvPr id="24" name="Google Shape;24;p4"/>
          <p:cNvPicPr preferRelativeResize="0"/>
          <p:nvPr/>
        </p:nvPicPr>
        <p:blipFill>
          <a:blip r:embed="rId4">
            <a:alphaModFix/>
          </a:blip>
          <a:stretch>
            <a:fillRect/>
          </a:stretch>
        </p:blipFill>
        <p:spPr>
          <a:xfrm>
            <a:off x="331226" y="232425"/>
            <a:ext cx="4539950" cy="19463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5"/>
          <p:cNvSpPr txBox="1">
            <a:spLocks noGrp="1"/>
          </p:cNvSpPr>
          <p:nvPr>
            <p:ph type="sldNum" idx="12"/>
          </p:nvPr>
        </p:nvSpPr>
        <p:spPr>
          <a:xfrm>
            <a:off x="8472458" y="1515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8" name="Google Shape;28;p5"/>
          <p:cNvPicPr preferRelativeResize="0"/>
          <p:nvPr/>
        </p:nvPicPr>
        <p:blipFill rotWithShape="1">
          <a:blip r:embed="rId2">
            <a:alphaModFix/>
          </a:blip>
          <a:srcRect t="43447" b="44626"/>
          <a:stretch/>
        </p:blipFill>
        <p:spPr>
          <a:xfrm>
            <a:off x="0" y="0"/>
            <a:ext cx="9144003" cy="631799"/>
          </a:xfrm>
          <a:prstGeom prst="rect">
            <a:avLst/>
          </a:prstGeom>
          <a:noFill/>
          <a:ln>
            <a:noFill/>
          </a:ln>
        </p:spPr>
      </p:pic>
      <p:sp>
        <p:nvSpPr>
          <p:cNvPr id="29" name="Google Shape;29;p5"/>
          <p:cNvSpPr/>
          <p:nvPr/>
        </p:nvSpPr>
        <p:spPr>
          <a:xfrm>
            <a:off x="0" y="150"/>
            <a:ext cx="9144000" cy="631800"/>
          </a:xfrm>
          <a:prstGeom prst="rect">
            <a:avLst/>
          </a:prstGeom>
          <a:solidFill>
            <a:srgbClr val="0051B5">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0" name="Google Shape;30;p5"/>
          <p:cNvPicPr preferRelativeResize="0"/>
          <p:nvPr/>
        </p:nvPicPr>
        <p:blipFill>
          <a:blip r:embed="rId3">
            <a:alphaModFix/>
          </a:blip>
          <a:stretch>
            <a:fillRect/>
          </a:stretch>
        </p:blipFill>
        <p:spPr>
          <a:xfrm>
            <a:off x="7972900" y="91200"/>
            <a:ext cx="1048248" cy="449400"/>
          </a:xfrm>
          <a:prstGeom prst="rect">
            <a:avLst/>
          </a:prstGeom>
          <a:noFill/>
          <a:ln>
            <a:noFill/>
          </a:ln>
        </p:spPr>
      </p:pic>
      <p:sp>
        <p:nvSpPr>
          <p:cNvPr id="31" name="Google Shape;31;p5"/>
          <p:cNvSpPr txBox="1">
            <a:spLocks noGrp="1"/>
          </p:cNvSpPr>
          <p:nvPr>
            <p:ph type="sldNum" idx="2"/>
          </p:nvPr>
        </p:nvSpPr>
        <p:spPr>
          <a:xfrm>
            <a:off x="8472458" y="4749892"/>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4" name="Google Shape;34;p6"/>
          <p:cNvSpPr txBox="1">
            <a:spLocks noGrp="1"/>
          </p:cNvSpPr>
          <p:nvPr>
            <p:ph type="sldNum" idx="12"/>
          </p:nvPr>
        </p:nvSpPr>
        <p:spPr>
          <a:xfrm>
            <a:off x="8472458" y="1515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5" name="Google Shape;35;p6"/>
          <p:cNvPicPr preferRelativeResize="0"/>
          <p:nvPr/>
        </p:nvPicPr>
        <p:blipFill rotWithShape="1">
          <a:blip r:embed="rId2">
            <a:alphaModFix/>
          </a:blip>
          <a:srcRect t="43447" b="44626"/>
          <a:stretch/>
        </p:blipFill>
        <p:spPr>
          <a:xfrm>
            <a:off x="0" y="0"/>
            <a:ext cx="9144003" cy="631799"/>
          </a:xfrm>
          <a:prstGeom prst="rect">
            <a:avLst/>
          </a:prstGeom>
          <a:noFill/>
          <a:ln>
            <a:noFill/>
          </a:ln>
        </p:spPr>
      </p:pic>
      <p:sp>
        <p:nvSpPr>
          <p:cNvPr id="36" name="Google Shape;36;p6"/>
          <p:cNvSpPr/>
          <p:nvPr/>
        </p:nvSpPr>
        <p:spPr>
          <a:xfrm>
            <a:off x="0" y="150"/>
            <a:ext cx="9144000" cy="631800"/>
          </a:xfrm>
          <a:prstGeom prst="rect">
            <a:avLst/>
          </a:prstGeom>
          <a:solidFill>
            <a:srgbClr val="0051B5">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 name="Google Shape;37;p6"/>
          <p:cNvSpPr txBox="1">
            <a:spLocks noGrp="1"/>
          </p:cNvSpPr>
          <p:nvPr>
            <p:ph type="sldNum" idx="2"/>
          </p:nvPr>
        </p:nvSpPr>
        <p:spPr>
          <a:xfrm>
            <a:off x="8472458" y="4749892"/>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6"/>
          <p:cNvSpPr txBox="1">
            <a:spLocks noGrp="1"/>
          </p:cNvSpPr>
          <p:nvPr>
            <p:ph type="title"/>
          </p:nvPr>
        </p:nvSpPr>
        <p:spPr>
          <a:xfrm>
            <a:off x="91075" y="29700"/>
            <a:ext cx="76908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pic>
        <p:nvPicPr>
          <p:cNvPr id="39" name="Google Shape;39;p6"/>
          <p:cNvPicPr preferRelativeResize="0"/>
          <p:nvPr/>
        </p:nvPicPr>
        <p:blipFill>
          <a:blip r:embed="rId3">
            <a:alphaModFix/>
          </a:blip>
          <a:stretch>
            <a:fillRect/>
          </a:stretch>
        </p:blipFill>
        <p:spPr>
          <a:xfrm>
            <a:off x="7972900" y="91200"/>
            <a:ext cx="1048248" cy="449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sldNum" idx="12"/>
          </p:nvPr>
        </p:nvSpPr>
        <p:spPr>
          <a:xfrm>
            <a:off x="8472458" y="1515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1" name="Google Shape;51;p8"/>
          <p:cNvPicPr preferRelativeResize="0"/>
          <p:nvPr/>
        </p:nvPicPr>
        <p:blipFill rotWithShape="1">
          <a:blip r:embed="rId2">
            <a:alphaModFix/>
          </a:blip>
          <a:srcRect t="43447" b="44626"/>
          <a:stretch/>
        </p:blipFill>
        <p:spPr>
          <a:xfrm>
            <a:off x="0" y="0"/>
            <a:ext cx="9144003" cy="631799"/>
          </a:xfrm>
          <a:prstGeom prst="rect">
            <a:avLst/>
          </a:prstGeom>
          <a:noFill/>
          <a:ln>
            <a:noFill/>
          </a:ln>
        </p:spPr>
      </p:pic>
      <p:sp>
        <p:nvSpPr>
          <p:cNvPr id="52" name="Google Shape;52;p8"/>
          <p:cNvSpPr/>
          <p:nvPr/>
        </p:nvSpPr>
        <p:spPr>
          <a:xfrm>
            <a:off x="0" y="150"/>
            <a:ext cx="9144000" cy="631800"/>
          </a:xfrm>
          <a:prstGeom prst="rect">
            <a:avLst/>
          </a:prstGeom>
          <a:solidFill>
            <a:srgbClr val="0051B5">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 name="Google Shape;53;p8"/>
          <p:cNvSpPr txBox="1">
            <a:spLocks noGrp="1"/>
          </p:cNvSpPr>
          <p:nvPr>
            <p:ph type="sldNum" idx="2"/>
          </p:nvPr>
        </p:nvSpPr>
        <p:spPr>
          <a:xfrm>
            <a:off x="8472458" y="4749892"/>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8"/>
          <p:cNvSpPr txBox="1">
            <a:spLocks noGrp="1"/>
          </p:cNvSpPr>
          <p:nvPr>
            <p:ph type="title"/>
          </p:nvPr>
        </p:nvSpPr>
        <p:spPr>
          <a:xfrm>
            <a:off x="91075" y="29700"/>
            <a:ext cx="76908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pic>
        <p:nvPicPr>
          <p:cNvPr id="55" name="Google Shape;55;p8"/>
          <p:cNvPicPr preferRelativeResize="0"/>
          <p:nvPr/>
        </p:nvPicPr>
        <p:blipFill>
          <a:blip r:embed="rId3">
            <a:alphaModFix/>
          </a:blip>
          <a:stretch>
            <a:fillRect/>
          </a:stretch>
        </p:blipFill>
        <p:spPr>
          <a:xfrm>
            <a:off x="7972900" y="91200"/>
            <a:ext cx="1048248" cy="4494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49" r:id="rId3"/>
    <p:sldLayoutId id="2147483650" r:id="rId4"/>
    <p:sldLayoutId id="2147483651" r:id="rId5"/>
    <p:sldLayoutId id="2147483652"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42.svg"/><Relationship Id="rId5" Type="http://schemas.openxmlformats.org/officeDocument/2006/relationships/image" Target="../media/image13.png"/><Relationship Id="rId10" Type="http://schemas.openxmlformats.org/officeDocument/2006/relationships/image" Target="../media/image41.svg"/><Relationship Id="rId4" Type="http://schemas.openxmlformats.org/officeDocument/2006/relationships/image" Target="../media/image12.svg"/><Relationship Id="rId9" Type="http://schemas.openxmlformats.org/officeDocument/2006/relationships/image" Target="../media/image40.svg"/></Relationships>
</file>

<file path=ppt/slides/_rels/slide1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42.svg"/><Relationship Id="rId5" Type="http://schemas.openxmlformats.org/officeDocument/2006/relationships/image" Target="../media/image13.png"/><Relationship Id="rId10" Type="http://schemas.openxmlformats.org/officeDocument/2006/relationships/image" Target="../media/image41.svg"/><Relationship Id="rId4" Type="http://schemas.openxmlformats.org/officeDocument/2006/relationships/image" Target="../media/image12.svg"/><Relationship Id="rId9" Type="http://schemas.openxmlformats.org/officeDocument/2006/relationships/image" Target="../media/image40.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21.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33.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19.png"/><Relationship Id="rId5" Type="http://schemas.openxmlformats.org/officeDocument/2006/relationships/image" Target="../media/image45.png"/><Relationship Id="rId10" Type="http://schemas.openxmlformats.org/officeDocument/2006/relationships/image" Target="../media/image32.svg"/><Relationship Id="rId4" Type="http://schemas.openxmlformats.org/officeDocument/2006/relationships/image" Target="../media/image44.svg"/><Relationship Id="rId9" Type="http://schemas.openxmlformats.org/officeDocument/2006/relationships/image" Target="../media/image17.png"/><Relationship Id="rId14" Type="http://schemas.openxmlformats.org/officeDocument/2006/relationships/image" Target="../media/image34.svg"/></Relationships>
</file>

<file path=ppt/slides/_rels/slide14.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21.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33.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19.png"/><Relationship Id="rId5" Type="http://schemas.openxmlformats.org/officeDocument/2006/relationships/image" Target="../media/image45.png"/><Relationship Id="rId10" Type="http://schemas.openxmlformats.org/officeDocument/2006/relationships/image" Target="../media/image32.svg"/><Relationship Id="rId4" Type="http://schemas.openxmlformats.org/officeDocument/2006/relationships/image" Target="../media/image44.svg"/><Relationship Id="rId9" Type="http://schemas.openxmlformats.org/officeDocument/2006/relationships/image" Target="../media/image17.png"/><Relationship Id="rId14" Type="http://schemas.openxmlformats.org/officeDocument/2006/relationships/image" Target="../media/image34.svg"/></Relationships>
</file>

<file path=ppt/slides/_rels/slide15.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21.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33.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19.png"/><Relationship Id="rId5" Type="http://schemas.openxmlformats.org/officeDocument/2006/relationships/image" Target="../media/image45.png"/><Relationship Id="rId10" Type="http://schemas.openxmlformats.org/officeDocument/2006/relationships/image" Target="../media/image32.svg"/><Relationship Id="rId4" Type="http://schemas.openxmlformats.org/officeDocument/2006/relationships/image" Target="../media/image44.svg"/><Relationship Id="rId9" Type="http://schemas.openxmlformats.org/officeDocument/2006/relationships/image" Target="../media/image17.png"/><Relationship Id="rId14" Type="http://schemas.openxmlformats.org/officeDocument/2006/relationships/image" Target="../media/image34.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13.png"/><Relationship Id="rId4" Type="http://schemas.openxmlformats.org/officeDocument/2006/relationships/image" Target="../media/image40.svg"/></Relationships>
</file>

<file path=ppt/slides/_rels/slide1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47.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50.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45.png"/><Relationship Id="rId5" Type="http://schemas.openxmlformats.org/officeDocument/2006/relationships/image" Target="../media/image13.png"/><Relationship Id="rId10" Type="http://schemas.openxmlformats.org/officeDocument/2006/relationships/image" Target="../media/image49.svg"/><Relationship Id="rId4" Type="http://schemas.openxmlformats.org/officeDocument/2006/relationships/image" Target="../media/image12.svg"/><Relationship Id="rId9" Type="http://schemas.openxmlformats.org/officeDocument/2006/relationships/image" Target="../media/image43.png"/><Relationship Id="rId14" Type="http://schemas.openxmlformats.org/officeDocument/2006/relationships/image" Target="../media/image51.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5.svg"/><Relationship Id="rId11" Type="http://schemas.openxmlformats.org/officeDocument/2006/relationships/image" Target="../media/image60.sv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svg"/><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5.svg"/><Relationship Id="rId11" Type="http://schemas.openxmlformats.org/officeDocument/2006/relationships/image" Target="../media/image60.sv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svg"/><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0.svg"/><Relationship Id="rId4" Type="http://schemas.openxmlformats.org/officeDocument/2006/relationships/image" Target="../media/image62.svg"/><Relationship Id="rId9"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60.sv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2.svg"/><Relationship Id="rId3" Type="http://schemas.openxmlformats.org/officeDocument/2006/relationships/image" Target="../media/image49.svg"/><Relationship Id="rId7" Type="http://schemas.openxmlformats.org/officeDocument/2006/relationships/image" Target="../media/image51.svg"/><Relationship Id="rId12" Type="http://schemas.openxmlformats.org/officeDocument/2006/relationships/image" Target="../media/image15.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41.svg"/><Relationship Id="rId5" Type="http://schemas.openxmlformats.org/officeDocument/2006/relationships/image" Target="../media/image50.svg"/><Relationship Id="rId15" Type="http://schemas.openxmlformats.org/officeDocument/2006/relationships/image" Target="../media/image60.svg"/><Relationship Id="rId10" Type="http://schemas.openxmlformats.org/officeDocument/2006/relationships/image" Target="../media/image13.png"/><Relationship Id="rId4" Type="http://schemas.openxmlformats.org/officeDocument/2006/relationships/image" Target="../media/image45.png"/><Relationship Id="rId9" Type="http://schemas.openxmlformats.org/officeDocument/2006/relationships/image" Target="../media/image40.svg"/><Relationship Id="rId14" Type="http://schemas.openxmlformats.org/officeDocument/2006/relationships/image" Target="../media/image59.png"/></Relationships>
</file>

<file path=ppt/slides/_rels/slide26.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33.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1.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32.svg"/><Relationship Id="rId4" Type="http://schemas.openxmlformats.org/officeDocument/2006/relationships/image" Target="../media/image40.svg"/><Relationship Id="rId9" Type="http://schemas.openxmlformats.org/officeDocument/2006/relationships/image" Target="../media/image17.png"/><Relationship Id="rId14" Type="http://schemas.openxmlformats.org/officeDocument/2006/relationships/image" Target="../media/image34.svg"/></Relationships>
</file>

<file path=ppt/slides/_rels/slide27.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33.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1.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32.svg"/><Relationship Id="rId4" Type="http://schemas.openxmlformats.org/officeDocument/2006/relationships/image" Target="../media/image40.svg"/><Relationship Id="rId9" Type="http://schemas.openxmlformats.org/officeDocument/2006/relationships/image" Target="../media/image17.png"/><Relationship Id="rId14" Type="http://schemas.openxmlformats.org/officeDocument/2006/relationships/image" Target="../media/image34.sv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76.jpeg"/><Relationship Id="rId7"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67.png"/><Relationship Id="rId4" Type="http://schemas.openxmlformats.org/officeDocument/2006/relationships/image" Target="../media/image77.png"/><Relationship Id="rId9" Type="http://schemas.openxmlformats.org/officeDocument/2006/relationships/image" Target="../media/image60.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75.png"/><Relationship Id="rId7"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9.png"/><Relationship Id="rId4" Type="http://schemas.openxmlformats.org/officeDocument/2006/relationships/image" Target="../media/image67.png"/><Relationship Id="rId9" Type="http://schemas.openxmlformats.org/officeDocument/2006/relationships/image" Target="../media/image60.sv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notesSlide" Target="../notesSlides/notesSlide5.xml"/><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1.png"/><Relationship Id="rId18" Type="http://schemas.openxmlformats.org/officeDocument/2006/relationships/image" Target="../media/image16.svg"/><Relationship Id="rId26" Type="http://schemas.openxmlformats.org/officeDocument/2006/relationships/image" Target="../media/image36.svg"/><Relationship Id="rId3" Type="http://schemas.openxmlformats.org/officeDocument/2006/relationships/notesSlide" Target="../notesSlides/notesSlide6.xml"/><Relationship Id="rId21" Type="http://schemas.openxmlformats.org/officeDocument/2006/relationships/image" Target="../media/image19.png"/><Relationship Id="rId7" Type="http://schemas.openxmlformats.org/officeDocument/2006/relationships/image" Target="../media/image26.png"/><Relationship Id="rId12" Type="http://schemas.openxmlformats.org/officeDocument/2006/relationships/image" Target="../media/image31.svg"/><Relationship Id="rId17" Type="http://schemas.openxmlformats.org/officeDocument/2006/relationships/image" Target="../media/image15.png"/><Relationship Id="rId25" Type="http://schemas.openxmlformats.org/officeDocument/2006/relationships/image" Target="../media/image35.png"/><Relationship Id="rId2" Type="http://schemas.openxmlformats.org/officeDocument/2006/relationships/slideLayout" Target="../slideLayouts/slideLayout7.xml"/><Relationship Id="rId16" Type="http://schemas.openxmlformats.org/officeDocument/2006/relationships/image" Target="../media/image14.svg"/><Relationship Id="rId20" Type="http://schemas.openxmlformats.org/officeDocument/2006/relationships/image" Target="../media/image32.svg"/><Relationship Id="rId1" Type="http://schemas.openxmlformats.org/officeDocument/2006/relationships/tags" Target="../tags/tag2.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34.svg"/><Relationship Id="rId5" Type="http://schemas.openxmlformats.org/officeDocument/2006/relationships/image" Target="../media/image24.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29.png"/><Relationship Id="rId19" Type="http://schemas.openxmlformats.org/officeDocument/2006/relationships/image" Target="../media/image17.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12.svg"/><Relationship Id="rId22" Type="http://schemas.openxmlformats.org/officeDocument/2006/relationships/image" Target="../media/image33.sv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3.png"/><Relationship Id="rId18" Type="http://schemas.openxmlformats.org/officeDocument/2006/relationships/image" Target="../media/image36.svg"/><Relationship Id="rId3" Type="http://schemas.openxmlformats.org/officeDocument/2006/relationships/notesSlide" Target="../notesSlides/notesSlide7.xml"/><Relationship Id="rId7" Type="http://schemas.openxmlformats.org/officeDocument/2006/relationships/image" Target="../media/image26.png"/><Relationship Id="rId12" Type="http://schemas.openxmlformats.org/officeDocument/2006/relationships/image" Target="../media/image12.svg"/><Relationship Id="rId17" Type="http://schemas.openxmlformats.org/officeDocument/2006/relationships/image" Target="../media/image35.png"/><Relationship Id="rId2" Type="http://schemas.openxmlformats.org/officeDocument/2006/relationships/slideLayout" Target="../slideLayouts/slideLayout7.xml"/><Relationship Id="rId16" Type="http://schemas.openxmlformats.org/officeDocument/2006/relationships/image" Target="../media/image16.svg"/><Relationship Id="rId1" Type="http://schemas.openxmlformats.org/officeDocument/2006/relationships/tags" Target="../tags/tag3.xml"/><Relationship Id="rId6" Type="http://schemas.openxmlformats.org/officeDocument/2006/relationships/image" Target="../media/image25.png"/><Relationship Id="rId11" Type="http://schemas.openxmlformats.org/officeDocument/2006/relationships/image" Target="../media/image11.png"/><Relationship Id="rId5" Type="http://schemas.openxmlformats.org/officeDocument/2006/relationships/image" Target="../media/image24.png"/><Relationship Id="rId15" Type="http://schemas.openxmlformats.org/officeDocument/2006/relationships/image" Target="../media/image15.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39.svg"/><Relationship Id="rId5" Type="http://schemas.openxmlformats.org/officeDocument/2006/relationships/image" Target="../media/image13.png"/><Relationship Id="rId10" Type="http://schemas.openxmlformats.org/officeDocument/2006/relationships/image" Target="../media/image38.svg"/><Relationship Id="rId4" Type="http://schemas.openxmlformats.org/officeDocument/2006/relationships/image" Target="../media/image12.svg"/><Relationship Id="rId9"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42.svg"/><Relationship Id="rId5" Type="http://schemas.openxmlformats.org/officeDocument/2006/relationships/image" Target="../media/image13.png"/><Relationship Id="rId10" Type="http://schemas.openxmlformats.org/officeDocument/2006/relationships/image" Target="../media/image41.svg"/><Relationship Id="rId4" Type="http://schemas.openxmlformats.org/officeDocument/2006/relationships/image" Target="../media/image12.svg"/><Relationship Id="rId9"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1026" name="Picture 2">
            <a:extLst>
              <a:ext uri="{FF2B5EF4-FFF2-40B4-BE49-F238E27FC236}">
                <a16:creationId xmlns:a16="http://schemas.microsoft.com/office/drawing/2014/main" id="{266C11E2-9F64-B189-E73B-618946937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25" y="3361430"/>
            <a:ext cx="482600" cy="482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E538D5-8301-4642-83E4-D580466CE837}"/>
              </a:ext>
            </a:extLst>
          </p:cNvPr>
          <p:cNvSpPr>
            <a:spLocks noGrp="1"/>
          </p:cNvSpPr>
          <p:nvPr>
            <p:ph type="title"/>
          </p:nvPr>
        </p:nvSpPr>
        <p:spPr/>
        <p:txBody>
          <a:bodyPr>
            <a:normAutofit fontScale="90000"/>
          </a:bodyPr>
          <a:lstStyle/>
          <a:p>
            <a:r>
              <a:rPr lang="en-US" dirty="0"/>
              <a:t>Striking the balance</a:t>
            </a:r>
          </a:p>
        </p:txBody>
      </p:sp>
      <p:sp>
        <p:nvSpPr>
          <p:cNvPr id="10" name="Rounded Rectangle 9">
            <a:extLst>
              <a:ext uri="{FF2B5EF4-FFF2-40B4-BE49-F238E27FC236}">
                <a16:creationId xmlns:a16="http://schemas.microsoft.com/office/drawing/2014/main" id="{23FED391-7F5C-2BB2-F1CB-F7050C4892BE}"/>
              </a:ext>
            </a:extLst>
          </p:cNvPr>
          <p:cNvSpPr/>
          <p:nvPr/>
        </p:nvSpPr>
        <p:spPr>
          <a:xfrm rot="16200000">
            <a:off x="1294068" y="2373590"/>
            <a:ext cx="2788862" cy="1058333"/>
          </a:xfrm>
          <a:prstGeom prst="round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altLang="en-US" sz="2100" kern="1200" dirty="0">
                <a:solidFill>
                  <a:schemeClr val="tx1"/>
                </a:solidFill>
                <a:latin typeface="Amazon Ember Display"/>
                <a:cs typeface="Arial" panose="020B0604020202020204" pitchFamily="34" charset="0"/>
              </a:rPr>
              <a:t>Autonomy</a:t>
            </a:r>
          </a:p>
        </p:txBody>
      </p:sp>
      <p:cxnSp>
        <p:nvCxnSpPr>
          <p:cNvPr id="11" name="Straight Connector 10">
            <a:extLst>
              <a:ext uri="{FF2B5EF4-FFF2-40B4-BE49-F238E27FC236}">
                <a16:creationId xmlns:a16="http://schemas.microsoft.com/office/drawing/2014/main" id="{F036D62D-EA69-3564-EF7D-823D0F7859C9}"/>
              </a:ext>
            </a:extLst>
          </p:cNvPr>
          <p:cNvCxnSpPr>
            <a:cxnSpLocks/>
          </p:cNvCxnSpPr>
          <p:nvPr/>
        </p:nvCxnSpPr>
        <p:spPr>
          <a:xfrm flipH="1" flipV="1">
            <a:off x="2885089" y="940010"/>
            <a:ext cx="7211" cy="3299045"/>
          </a:xfrm>
          <a:prstGeom prst="line">
            <a:avLst/>
          </a:prstGeom>
          <a:ln w="38100" cap="rnd">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15CF0A-7157-A4FE-C20C-FE5FD5868618}"/>
              </a:ext>
            </a:extLst>
          </p:cNvPr>
          <p:cNvCxnSpPr>
            <a:cxnSpLocks/>
          </p:cNvCxnSpPr>
          <p:nvPr/>
        </p:nvCxnSpPr>
        <p:spPr>
          <a:xfrm flipH="1">
            <a:off x="2885089" y="4259667"/>
            <a:ext cx="3778901" cy="0"/>
          </a:xfrm>
          <a:prstGeom prst="line">
            <a:avLst/>
          </a:prstGeom>
          <a:ln w="38100" cap="rnd">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67A94300-F7ED-2C4E-376D-6F138C2ED840}"/>
              </a:ext>
            </a:extLst>
          </p:cNvPr>
          <p:cNvSpPr/>
          <p:nvPr/>
        </p:nvSpPr>
        <p:spPr>
          <a:xfrm>
            <a:off x="2987865" y="3973712"/>
            <a:ext cx="3753250" cy="1058333"/>
          </a:xfrm>
          <a:prstGeom prst="round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altLang="en-US" sz="2100" kern="1200" dirty="0">
                <a:solidFill>
                  <a:schemeClr val="tx1"/>
                </a:solidFill>
                <a:latin typeface="Amazon Ember Display"/>
                <a:cs typeface="Arial" panose="020B0604020202020204" pitchFamily="34" charset="0"/>
              </a:rPr>
              <a:t>Standardization</a:t>
            </a:r>
          </a:p>
        </p:txBody>
      </p:sp>
      <p:sp>
        <p:nvSpPr>
          <p:cNvPr id="33" name="Arc 32">
            <a:extLst>
              <a:ext uri="{FF2B5EF4-FFF2-40B4-BE49-F238E27FC236}">
                <a16:creationId xmlns:a16="http://schemas.microsoft.com/office/drawing/2014/main" id="{658E1E38-7E27-5533-7DB3-0AF1B52B9059}"/>
              </a:ext>
            </a:extLst>
          </p:cNvPr>
          <p:cNvSpPr/>
          <p:nvPr/>
        </p:nvSpPr>
        <p:spPr>
          <a:xfrm rot="10800000">
            <a:off x="3283022" y="-776532"/>
            <a:ext cx="5639588" cy="4569713"/>
          </a:xfrm>
          <a:prstGeom prst="arc">
            <a:avLst/>
          </a:prstGeom>
          <a:ln w="127000" cap="rnd">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defRPr/>
            </a:pPr>
            <a:endParaRPr lang="en-US" sz="1350" kern="1200">
              <a:solidFill>
                <a:srgbClr val="FFFFFF"/>
              </a:solidFill>
              <a:latin typeface="Amazon Ember Display"/>
            </a:endParaRPr>
          </a:p>
        </p:txBody>
      </p:sp>
      <p:sp>
        <p:nvSpPr>
          <p:cNvPr id="5" name="TextBox 4">
            <a:extLst>
              <a:ext uri="{FF2B5EF4-FFF2-40B4-BE49-F238E27FC236}">
                <a16:creationId xmlns:a16="http://schemas.microsoft.com/office/drawing/2014/main" id="{6FF9E35E-27EC-0496-7597-03A5D8C0547A}"/>
              </a:ext>
            </a:extLst>
          </p:cNvPr>
          <p:cNvSpPr txBox="1"/>
          <p:nvPr/>
        </p:nvSpPr>
        <p:spPr>
          <a:xfrm>
            <a:off x="6209292" y="3892806"/>
            <a:ext cx="3034496" cy="369332"/>
          </a:xfrm>
          <a:prstGeom prst="rect">
            <a:avLst/>
          </a:prstGeom>
          <a:noFill/>
        </p:spPr>
        <p:txBody>
          <a:bodyPr wrap="square">
            <a:spAutoFit/>
          </a:bodyPr>
          <a:lstStyle/>
          <a:p>
            <a:pPr algn="ctr" defTabSz="685800">
              <a:buClrTx/>
              <a:defRPr/>
            </a:pPr>
            <a:r>
              <a:rPr lang="en-US" altLang="en-US" sz="1800" kern="1200" dirty="0">
                <a:solidFill>
                  <a:schemeClr val="tx1"/>
                </a:solidFill>
                <a:latin typeface="Amazon Ember Display"/>
                <a:ea typeface="+mn-ea"/>
                <a:cs typeface="Arial" panose="020B0604020202020204" pitchFamily="34" charset="0"/>
              </a:rPr>
              <a:t>Infra/ops teams</a:t>
            </a:r>
          </a:p>
        </p:txBody>
      </p:sp>
      <p:sp>
        <p:nvSpPr>
          <p:cNvPr id="12" name="TextBox 11">
            <a:extLst>
              <a:ext uri="{FF2B5EF4-FFF2-40B4-BE49-F238E27FC236}">
                <a16:creationId xmlns:a16="http://schemas.microsoft.com/office/drawing/2014/main" id="{0D1A8EBE-4CBE-005F-97AF-B3CBB70E0FE8}"/>
              </a:ext>
            </a:extLst>
          </p:cNvPr>
          <p:cNvSpPr txBox="1"/>
          <p:nvPr/>
        </p:nvSpPr>
        <p:spPr>
          <a:xfrm>
            <a:off x="312551" y="1588922"/>
            <a:ext cx="2493221" cy="369332"/>
          </a:xfrm>
          <a:prstGeom prst="rect">
            <a:avLst/>
          </a:prstGeom>
          <a:noFill/>
        </p:spPr>
        <p:txBody>
          <a:bodyPr wrap="square">
            <a:spAutoFit/>
          </a:bodyPr>
          <a:lstStyle/>
          <a:p>
            <a:pPr algn="ctr" defTabSz="685800">
              <a:buClrTx/>
              <a:defRPr/>
            </a:pPr>
            <a:r>
              <a:rPr lang="en-US" altLang="en-US" sz="1800" kern="1200" dirty="0">
                <a:solidFill>
                  <a:schemeClr val="tx1"/>
                </a:solidFill>
                <a:latin typeface="Amazon Ember Display"/>
                <a:ea typeface="+mn-ea"/>
                <a:cs typeface="Arial" panose="020B0604020202020204" pitchFamily="34" charset="0"/>
              </a:rPr>
              <a:t>AppDev teams</a:t>
            </a:r>
          </a:p>
        </p:txBody>
      </p:sp>
      <p:grpSp>
        <p:nvGrpSpPr>
          <p:cNvPr id="21" name="Group 20">
            <a:extLst>
              <a:ext uri="{FF2B5EF4-FFF2-40B4-BE49-F238E27FC236}">
                <a16:creationId xmlns:a16="http://schemas.microsoft.com/office/drawing/2014/main" id="{D16D790B-2B48-E91A-3312-5DA60551EFBC}"/>
              </a:ext>
            </a:extLst>
          </p:cNvPr>
          <p:cNvGrpSpPr>
            <a:grpSpLocks noChangeAspect="1"/>
          </p:cNvGrpSpPr>
          <p:nvPr/>
        </p:nvGrpSpPr>
        <p:grpSpPr>
          <a:xfrm>
            <a:off x="7199001" y="3181622"/>
            <a:ext cx="1055077" cy="685800"/>
            <a:chOff x="1816520" y="2473703"/>
            <a:chExt cx="2762075" cy="1910593"/>
          </a:xfrm>
        </p:grpSpPr>
        <p:sp>
          <p:nvSpPr>
            <p:cNvPr id="22" name="Rectangle 21">
              <a:extLst>
                <a:ext uri="{FF2B5EF4-FFF2-40B4-BE49-F238E27FC236}">
                  <a16:creationId xmlns:a16="http://schemas.microsoft.com/office/drawing/2014/main" id="{BF8AF668-7A27-C960-67CB-13FD0A032856}"/>
                </a:ext>
              </a:extLst>
            </p:cNvPr>
            <p:cNvSpPr/>
            <p:nvPr/>
          </p:nvSpPr>
          <p:spPr>
            <a:xfrm>
              <a:off x="1816520" y="2473703"/>
              <a:ext cx="2762075" cy="191059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23" name="Graphic 22">
              <a:extLst>
                <a:ext uri="{FF2B5EF4-FFF2-40B4-BE49-F238E27FC236}">
                  <a16:creationId xmlns:a16="http://schemas.microsoft.com/office/drawing/2014/main" id="{9C8C7217-D161-8891-B140-5DD660C0DC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1195" y="2473703"/>
              <a:ext cx="1371600" cy="1371600"/>
            </a:xfrm>
            <a:prstGeom prst="rect">
              <a:avLst/>
            </a:prstGeom>
          </p:spPr>
        </p:pic>
        <p:pic>
          <p:nvPicPr>
            <p:cNvPr id="24" name="Graphic 23">
              <a:extLst>
                <a:ext uri="{FF2B5EF4-FFF2-40B4-BE49-F238E27FC236}">
                  <a16:creationId xmlns:a16="http://schemas.microsoft.com/office/drawing/2014/main" id="{491998E2-A812-D3C2-D5BB-D38D897180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6520" y="2909930"/>
              <a:ext cx="1371600" cy="1371600"/>
            </a:xfrm>
            <a:prstGeom prst="rect">
              <a:avLst/>
            </a:prstGeom>
          </p:spPr>
        </p:pic>
        <p:pic>
          <p:nvPicPr>
            <p:cNvPr id="26" name="Graphic 25">
              <a:extLst>
                <a:ext uri="{FF2B5EF4-FFF2-40B4-BE49-F238E27FC236}">
                  <a16:creationId xmlns:a16="http://schemas.microsoft.com/office/drawing/2014/main" id="{19EE2DEF-08FF-44ED-723E-81ECA310FA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06995" y="2882666"/>
              <a:ext cx="1371600" cy="1371600"/>
            </a:xfrm>
            <a:prstGeom prst="rect">
              <a:avLst/>
            </a:prstGeom>
          </p:spPr>
        </p:pic>
      </p:grpSp>
      <p:grpSp>
        <p:nvGrpSpPr>
          <p:cNvPr id="27" name="Group 26">
            <a:extLst>
              <a:ext uri="{FF2B5EF4-FFF2-40B4-BE49-F238E27FC236}">
                <a16:creationId xmlns:a16="http://schemas.microsoft.com/office/drawing/2014/main" id="{C6CA35D0-97E6-A354-1278-D3A5CA794940}"/>
              </a:ext>
            </a:extLst>
          </p:cNvPr>
          <p:cNvGrpSpPr>
            <a:grpSpLocks noChangeAspect="1"/>
          </p:cNvGrpSpPr>
          <p:nvPr/>
        </p:nvGrpSpPr>
        <p:grpSpPr>
          <a:xfrm>
            <a:off x="1075374" y="940010"/>
            <a:ext cx="1055077" cy="685800"/>
            <a:chOff x="7874769" y="2473703"/>
            <a:chExt cx="2762075" cy="1910593"/>
          </a:xfrm>
          <a:solidFill>
            <a:srgbClr val="002060"/>
          </a:solidFill>
        </p:grpSpPr>
        <p:sp>
          <p:nvSpPr>
            <p:cNvPr id="28" name="Rectangle 27">
              <a:extLst>
                <a:ext uri="{FF2B5EF4-FFF2-40B4-BE49-F238E27FC236}">
                  <a16:creationId xmlns:a16="http://schemas.microsoft.com/office/drawing/2014/main" id="{E036172C-C2ED-0607-3EC3-F9BB63F9FE34}"/>
                </a:ext>
              </a:extLst>
            </p:cNvPr>
            <p:cNvSpPr/>
            <p:nvPr/>
          </p:nvSpPr>
          <p:spPr>
            <a:xfrm>
              <a:off x="7874769" y="2473703"/>
              <a:ext cx="2762075" cy="191059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29" name="Graphic 28">
              <a:extLst>
                <a:ext uri="{FF2B5EF4-FFF2-40B4-BE49-F238E27FC236}">
                  <a16:creationId xmlns:a16="http://schemas.microsoft.com/office/drawing/2014/main" id="{077B07E8-5A7D-7F7F-529B-7A64667135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79444" y="2473703"/>
              <a:ext cx="1371600" cy="1371600"/>
            </a:xfrm>
            <a:prstGeom prst="rect">
              <a:avLst/>
            </a:prstGeom>
          </p:spPr>
        </p:pic>
        <p:pic>
          <p:nvPicPr>
            <p:cNvPr id="30" name="Graphic 29">
              <a:extLst>
                <a:ext uri="{FF2B5EF4-FFF2-40B4-BE49-F238E27FC236}">
                  <a16:creationId xmlns:a16="http://schemas.microsoft.com/office/drawing/2014/main" id="{12D0974F-A16D-9FB0-CCE5-2B5A64F9ED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74769" y="2909930"/>
              <a:ext cx="1371600" cy="1371600"/>
            </a:xfrm>
            <a:prstGeom prst="rect">
              <a:avLst/>
            </a:prstGeom>
          </p:spPr>
        </p:pic>
        <p:pic>
          <p:nvPicPr>
            <p:cNvPr id="31" name="Graphic 30">
              <a:extLst>
                <a:ext uri="{FF2B5EF4-FFF2-40B4-BE49-F238E27FC236}">
                  <a16:creationId xmlns:a16="http://schemas.microsoft.com/office/drawing/2014/main" id="{5FC8B30C-809A-0AAF-AF21-47981038CC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65244" y="2882666"/>
              <a:ext cx="1371600" cy="1371600"/>
            </a:xfrm>
            <a:prstGeom prst="rect">
              <a:avLst/>
            </a:prstGeom>
          </p:spPr>
        </p:pic>
      </p:grpSp>
      <p:sp>
        <p:nvSpPr>
          <p:cNvPr id="2" name="Oval 1">
            <a:extLst>
              <a:ext uri="{FF2B5EF4-FFF2-40B4-BE49-F238E27FC236}">
                <a16:creationId xmlns:a16="http://schemas.microsoft.com/office/drawing/2014/main" id="{8292670B-CBE1-154D-E2AC-8E601A9EB272}"/>
              </a:ext>
            </a:extLst>
          </p:cNvPr>
          <p:cNvSpPr/>
          <p:nvPr/>
        </p:nvSpPr>
        <p:spPr>
          <a:xfrm>
            <a:off x="4008777" y="2993295"/>
            <a:ext cx="218025" cy="236915"/>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sp>
        <p:nvSpPr>
          <p:cNvPr id="4" name="TextBox 3">
            <a:extLst>
              <a:ext uri="{FF2B5EF4-FFF2-40B4-BE49-F238E27FC236}">
                <a16:creationId xmlns:a16="http://schemas.microsoft.com/office/drawing/2014/main" id="{EE95CF4D-97CF-26E2-0845-02E01157A1F4}"/>
              </a:ext>
            </a:extLst>
          </p:cNvPr>
          <p:cNvSpPr txBox="1"/>
          <p:nvPr/>
        </p:nvSpPr>
        <p:spPr>
          <a:xfrm>
            <a:off x="4044871" y="2578064"/>
            <a:ext cx="2121533" cy="400110"/>
          </a:xfrm>
          <a:prstGeom prst="rect">
            <a:avLst/>
          </a:prstGeom>
          <a:noFill/>
        </p:spPr>
        <p:txBody>
          <a:bodyPr wrap="square">
            <a:spAutoFit/>
          </a:bodyPr>
          <a:lstStyle/>
          <a:p>
            <a:pPr algn="ctr" defTabSz="685800">
              <a:buClrTx/>
              <a:defRPr/>
            </a:pPr>
            <a:r>
              <a:rPr lang="en-US" altLang="en-US" sz="2000" b="1" kern="1200" dirty="0">
                <a:solidFill>
                  <a:srgbClr val="F66C02"/>
                </a:solidFill>
                <a:latin typeface="Amazon Ember Display"/>
                <a:ea typeface="+mn-ea"/>
                <a:cs typeface="Arial" panose="020B0604020202020204" pitchFamily="34" charset="0"/>
              </a:rPr>
              <a:t>Are you here?</a:t>
            </a:r>
          </a:p>
        </p:txBody>
      </p:sp>
      <p:cxnSp>
        <p:nvCxnSpPr>
          <p:cNvPr id="6" name="Straight Connector 5">
            <a:extLst>
              <a:ext uri="{FF2B5EF4-FFF2-40B4-BE49-F238E27FC236}">
                <a16:creationId xmlns:a16="http://schemas.microsoft.com/office/drawing/2014/main" id="{FBE66BBD-9A16-27AD-3610-1B0E0DC55049}"/>
              </a:ext>
            </a:extLst>
          </p:cNvPr>
          <p:cNvCxnSpPr>
            <a:cxnSpLocks/>
          </p:cNvCxnSpPr>
          <p:nvPr/>
        </p:nvCxnSpPr>
        <p:spPr>
          <a:xfrm flipV="1">
            <a:off x="4121982" y="3118586"/>
            <a:ext cx="0" cy="1125754"/>
          </a:xfrm>
          <a:prstGeom prst="line">
            <a:avLst/>
          </a:prstGeom>
          <a:ln w="254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9F00D81-A43D-092E-E17A-776D482531EF}"/>
              </a:ext>
            </a:extLst>
          </p:cNvPr>
          <p:cNvCxnSpPr>
            <a:cxnSpLocks/>
          </p:cNvCxnSpPr>
          <p:nvPr/>
        </p:nvCxnSpPr>
        <p:spPr>
          <a:xfrm>
            <a:off x="2892300" y="3118586"/>
            <a:ext cx="1229683" cy="0"/>
          </a:xfrm>
          <a:prstGeom prst="line">
            <a:avLst/>
          </a:prstGeom>
          <a:ln w="254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1446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E538D5-8301-4642-83E4-D580466CE837}"/>
              </a:ext>
            </a:extLst>
          </p:cNvPr>
          <p:cNvSpPr>
            <a:spLocks noGrp="1"/>
          </p:cNvSpPr>
          <p:nvPr>
            <p:ph type="title"/>
          </p:nvPr>
        </p:nvSpPr>
        <p:spPr/>
        <p:txBody>
          <a:bodyPr>
            <a:normAutofit fontScale="90000"/>
          </a:bodyPr>
          <a:lstStyle/>
          <a:p>
            <a:r>
              <a:rPr lang="en-US" dirty="0"/>
              <a:t>Striking the balance</a:t>
            </a:r>
          </a:p>
        </p:txBody>
      </p:sp>
      <p:sp>
        <p:nvSpPr>
          <p:cNvPr id="10" name="Rounded Rectangle 9">
            <a:extLst>
              <a:ext uri="{FF2B5EF4-FFF2-40B4-BE49-F238E27FC236}">
                <a16:creationId xmlns:a16="http://schemas.microsoft.com/office/drawing/2014/main" id="{23FED391-7F5C-2BB2-F1CB-F7050C4892BE}"/>
              </a:ext>
            </a:extLst>
          </p:cNvPr>
          <p:cNvSpPr/>
          <p:nvPr/>
        </p:nvSpPr>
        <p:spPr>
          <a:xfrm rot="16200000">
            <a:off x="1294068" y="2373590"/>
            <a:ext cx="2788862" cy="1058333"/>
          </a:xfrm>
          <a:prstGeom prst="round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altLang="en-US" sz="2100" kern="1200" dirty="0">
                <a:solidFill>
                  <a:schemeClr val="tx1"/>
                </a:solidFill>
                <a:latin typeface="Amazon Ember Display"/>
                <a:cs typeface="Arial" panose="020B0604020202020204" pitchFamily="34" charset="0"/>
              </a:rPr>
              <a:t>Autonomy</a:t>
            </a:r>
          </a:p>
        </p:txBody>
      </p:sp>
      <p:cxnSp>
        <p:nvCxnSpPr>
          <p:cNvPr id="11" name="Straight Connector 10">
            <a:extLst>
              <a:ext uri="{FF2B5EF4-FFF2-40B4-BE49-F238E27FC236}">
                <a16:creationId xmlns:a16="http://schemas.microsoft.com/office/drawing/2014/main" id="{F036D62D-EA69-3564-EF7D-823D0F7859C9}"/>
              </a:ext>
            </a:extLst>
          </p:cNvPr>
          <p:cNvCxnSpPr>
            <a:cxnSpLocks/>
          </p:cNvCxnSpPr>
          <p:nvPr/>
        </p:nvCxnSpPr>
        <p:spPr>
          <a:xfrm flipH="1" flipV="1">
            <a:off x="2885089" y="940010"/>
            <a:ext cx="7211" cy="3299045"/>
          </a:xfrm>
          <a:prstGeom prst="line">
            <a:avLst/>
          </a:prstGeom>
          <a:ln w="38100" cap="rnd">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15CF0A-7157-A4FE-C20C-FE5FD5868618}"/>
              </a:ext>
            </a:extLst>
          </p:cNvPr>
          <p:cNvCxnSpPr>
            <a:cxnSpLocks/>
          </p:cNvCxnSpPr>
          <p:nvPr/>
        </p:nvCxnSpPr>
        <p:spPr>
          <a:xfrm flipH="1">
            <a:off x="2885089" y="4259667"/>
            <a:ext cx="3778901" cy="0"/>
          </a:xfrm>
          <a:prstGeom prst="line">
            <a:avLst/>
          </a:prstGeom>
          <a:ln w="38100" cap="rnd">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67A94300-F7ED-2C4E-376D-6F138C2ED840}"/>
              </a:ext>
            </a:extLst>
          </p:cNvPr>
          <p:cNvSpPr/>
          <p:nvPr/>
        </p:nvSpPr>
        <p:spPr>
          <a:xfrm>
            <a:off x="2987865" y="3973712"/>
            <a:ext cx="3753250" cy="1058333"/>
          </a:xfrm>
          <a:prstGeom prst="round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altLang="en-US" sz="2100" kern="1200" dirty="0">
                <a:solidFill>
                  <a:schemeClr val="tx1"/>
                </a:solidFill>
                <a:latin typeface="Amazon Ember Display"/>
                <a:cs typeface="Arial" panose="020B0604020202020204" pitchFamily="34" charset="0"/>
              </a:rPr>
              <a:t>Standardization</a:t>
            </a:r>
          </a:p>
        </p:txBody>
      </p:sp>
      <p:sp>
        <p:nvSpPr>
          <p:cNvPr id="33" name="Arc 32">
            <a:extLst>
              <a:ext uri="{FF2B5EF4-FFF2-40B4-BE49-F238E27FC236}">
                <a16:creationId xmlns:a16="http://schemas.microsoft.com/office/drawing/2014/main" id="{658E1E38-7E27-5533-7DB3-0AF1B52B9059}"/>
              </a:ext>
            </a:extLst>
          </p:cNvPr>
          <p:cNvSpPr/>
          <p:nvPr/>
        </p:nvSpPr>
        <p:spPr>
          <a:xfrm rot="10800000">
            <a:off x="3283022" y="-776532"/>
            <a:ext cx="5639588" cy="4569713"/>
          </a:xfrm>
          <a:prstGeom prst="arc">
            <a:avLst/>
          </a:prstGeom>
          <a:ln w="127000" cap="rnd">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defRPr/>
            </a:pPr>
            <a:endParaRPr lang="en-US" sz="1350" kern="1200">
              <a:solidFill>
                <a:srgbClr val="FFFFFF"/>
              </a:solidFill>
              <a:latin typeface="Amazon Ember Display"/>
            </a:endParaRPr>
          </a:p>
        </p:txBody>
      </p:sp>
      <p:grpSp>
        <p:nvGrpSpPr>
          <p:cNvPr id="45" name="Group 44">
            <a:extLst>
              <a:ext uri="{FF2B5EF4-FFF2-40B4-BE49-F238E27FC236}">
                <a16:creationId xmlns:a16="http://schemas.microsoft.com/office/drawing/2014/main" id="{F8EC59B0-BDB6-3BFE-5648-D0B81B96DCD6}"/>
              </a:ext>
            </a:extLst>
          </p:cNvPr>
          <p:cNvGrpSpPr/>
          <p:nvPr/>
        </p:nvGrpSpPr>
        <p:grpSpPr>
          <a:xfrm>
            <a:off x="2885089" y="1018639"/>
            <a:ext cx="3775808" cy="3220416"/>
            <a:chOff x="3846785" y="1358185"/>
            <a:chExt cx="5034410" cy="4293888"/>
          </a:xfrm>
        </p:grpSpPr>
        <p:grpSp>
          <p:nvGrpSpPr>
            <p:cNvPr id="39" name="Group 38">
              <a:extLst>
                <a:ext uri="{FF2B5EF4-FFF2-40B4-BE49-F238E27FC236}">
                  <a16:creationId xmlns:a16="http://schemas.microsoft.com/office/drawing/2014/main" id="{AC4D92BF-A20D-D904-93A0-A65E7C41A52F}"/>
                </a:ext>
              </a:extLst>
            </p:cNvPr>
            <p:cNvGrpSpPr/>
            <p:nvPr/>
          </p:nvGrpSpPr>
          <p:grpSpPr>
            <a:xfrm>
              <a:off x="5925237" y="1358185"/>
              <a:ext cx="2955958" cy="1301248"/>
              <a:chOff x="3504716" y="2356126"/>
              <a:chExt cx="2955958" cy="1301248"/>
            </a:xfrm>
          </p:grpSpPr>
          <p:sp>
            <p:nvSpPr>
              <p:cNvPr id="38" name="TextBox 37">
                <a:extLst>
                  <a:ext uri="{FF2B5EF4-FFF2-40B4-BE49-F238E27FC236}">
                    <a16:creationId xmlns:a16="http://schemas.microsoft.com/office/drawing/2014/main" id="{60DD87BF-E0ED-01B8-1C10-C16539D7005C}"/>
                  </a:ext>
                </a:extLst>
              </p:cNvPr>
              <p:cNvSpPr txBox="1"/>
              <p:nvPr/>
            </p:nvSpPr>
            <p:spPr>
              <a:xfrm>
                <a:off x="3504716" y="2356126"/>
                <a:ext cx="2955958" cy="943848"/>
              </a:xfrm>
              <a:prstGeom prst="rect">
                <a:avLst/>
              </a:prstGeom>
              <a:noFill/>
            </p:spPr>
            <p:txBody>
              <a:bodyPr wrap="square">
                <a:spAutoFit/>
              </a:bodyPr>
              <a:lstStyle/>
              <a:p>
                <a:pPr algn="ctr" defTabSz="685800">
                  <a:buClrTx/>
                  <a:defRPr/>
                </a:pPr>
                <a:r>
                  <a:rPr lang="en-US" altLang="en-US" sz="2000" b="1" kern="1200" dirty="0">
                    <a:solidFill>
                      <a:srgbClr val="F66C02"/>
                    </a:solidFill>
                    <a:latin typeface="Amazon Ember Display"/>
                    <a:ea typeface="+mn-ea"/>
                    <a:cs typeface="Arial" panose="020B0604020202020204" pitchFamily="34" charset="0"/>
                  </a:rPr>
                  <a:t>Platform Engineering</a:t>
                </a:r>
              </a:p>
            </p:txBody>
          </p:sp>
          <p:sp>
            <p:nvSpPr>
              <p:cNvPr id="37" name="Oval 36">
                <a:extLst>
                  <a:ext uri="{FF2B5EF4-FFF2-40B4-BE49-F238E27FC236}">
                    <a16:creationId xmlns:a16="http://schemas.microsoft.com/office/drawing/2014/main" id="{25188A49-7418-327F-7FD8-555449279191}"/>
                  </a:ext>
                </a:extLst>
              </p:cNvPr>
              <p:cNvSpPr/>
              <p:nvPr/>
            </p:nvSpPr>
            <p:spPr>
              <a:xfrm>
                <a:off x="4837347" y="3341487"/>
                <a:ext cx="290700" cy="315887"/>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grpSp>
        <p:cxnSp>
          <p:nvCxnSpPr>
            <p:cNvPr id="41" name="Straight Connector 40">
              <a:extLst>
                <a:ext uri="{FF2B5EF4-FFF2-40B4-BE49-F238E27FC236}">
                  <a16:creationId xmlns:a16="http://schemas.microsoft.com/office/drawing/2014/main" id="{E9DAB24C-FAAD-5010-E112-D7D2266ADEE3}"/>
                </a:ext>
              </a:extLst>
            </p:cNvPr>
            <p:cNvCxnSpPr>
              <a:cxnSpLocks/>
            </p:cNvCxnSpPr>
            <p:nvPr/>
          </p:nvCxnSpPr>
          <p:spPr>
            <a:xfrm flipH="1" flipV="1">
              <a:off x="7411403" y="2613172"/>
              <a:ext cx="0" cy="3038901"/>
            </a:xfrm>
            <a:prstGeom prst="line">
              <a:avLst/>
            </a:prstGeom>
            <a:ln w="254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1A5BECE-11E1-2098-09A4-34FD99C61818}"/>
                </a:ext>
              </a:extLst>
            </p:cNvPr>
            <p:cNvCxnSpPr>
              <a:cxnSpLocks/>
              <a:endCxn id="37" idx="2"/>
            </p:cNvCxnSpPr>
            <p:nvPr/>
          </p:nvCxnSpPr>
          <p:spPr>
            <a:xfrm>
              <a:off x="3846785" y="2501490"/>
              <a:ext cx="3411083" cy="0"/>
            </a:xfrm>
            <a:prstGeom prst="line">
              <a:avLst/>
            </a:prstGeom>
            <a:ln w="254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6FF9E35E-27EC-0496-7597-03A5D8C0547A}"/>
              </a:ext>
            </a:extLst>
          </p:cNvPr>
          <p:cNvSpPr txBox="1"/>
          <p:nvPr/>
        </p:nvSpPr>
        <p:spPr>
          <a:xfrm>
            <a:off x="6209292" y="3892806"/>
            <a:ext cx="3034496" cy="369332"/>
          </a:xfrm>
          <a:prstGeom prst="rect">
            <a:avLst/>
          </a:prstGeom>
          <a:noFill/>
        </p:spPr>
        <p:txBody>
          <a:bodyPr wrap="square">
            <a:spAutoFit/>
          </a:bodyPr>
          <a:lstStyle/>
          <a:p>
            <a:pPr algn="ctr" defTabSz="685800">
              <a:buClrTx/>
              <a:defRPr/>
            </a:pPr>
            <a:r>
              <a:rPr lang="en-US" altLang="en-US" sz="1800" kern="1200" dirty="0">
                <a:solidFill>
                  <a:schemeClr val="tx1"/>
                </a:solidFill>
                <a:latin typeface="Amazon Ember Display"/>
                <a:ea typeface="+mn-ea"/>
                <a:cs typeface="Arial" panose="020B0604020202020204" pitchFamily="34" charset="0"/>
              </a:rPr>
              <a:t>Infra/ops teams</a:t>
            </a:r>
          </a:p>
        </p:txBody>
      </p:sp>
      <p:sp>
        <p:nvSpPr>
          <p:cNvPr id="12" name="TextBox 11">
            <a:extLst>
              <a:ext uri="{FF2B5EF4-FFF2-40B4-BE49-F238E27FC236}">
                <a16:creationId xmlns:a16="http://schemas.microsoft.com/office/drawing/2014/main" id="{0D1A8EBE-4CBE-005F-97AF-B3CBB70E0FE8}"/>
              </a:ext>
            </a:extLst>
          </p:cNvPr>
          <p:cNvSpPr txBox="1"/>
          <p:nvPr/>
        </p:nvSpPr>
        <p:spPr>
          <a:xfrm>
            <a:off x="352697" y="1626076"/>
            <a:ext cx="2493221" cy="369332"/>
          </a:xfrm>
          <a:prstGeom prst="rect">
            <a:avLst/>
          </a:prstGeom>
          <a:noFill/>
        </p:spPr>
        <p:txBody>
          <a:bodyPr wrap="square">
            <a:spAutoFit/>
          </a:bodyPr>
          <a:lstStyle/>
          <a:p>
            <a:pPr algn="ctr" defTabSz="685800">
              <a:buClrTx/>
              <a:defRPr/>
            </a:pPr>
            <a:r>
              <a:rPr lang="en-US" altLang="en-US" sz="1800" kern="1200" dirty="0">
                <a:solidFill>
                  <a:schemeClr val="tx1"/>
                </a:solidFill>
                <a:latin typeface="Amazon Ember Display"/>
                <a:ea typeface="+mn-ea"/>
                <a:cs typeface="Arial" panose="020B0604020202020204" pitchFamily="34" charset="0"/>
              </a:rPr>
              <a:t>AppDev teams</a:t>
            </a:r>
          </a:p>
        </p:txBody>
      </p:sp>
      <p:grpSp>
        <p:nvGrpSpPr>
          <p:cNvPr id="21" name="Group 20">
            <a:extLst>
              <a:ext uri="{FF2B5EF4-FFF2-40B4-BE49-F238E27FC236}">
                <a16:creationId xmlns:a16="http://schemas.microsoft.com/office/drawing/2014/main" id="{D16D790B-2B48-E91A-3312-5DA60551EFBC}"/>
              </a:ext>
            </a:extLst>
          </p:cNvPr>
          <p:cNvGrpSpPr>
            <a:grpSpLocks noChangeAspect="1"/>
          </p:cNvGrpSpPr>
          <p:nvPr/>
        </p:nvGrpSpPr>
        <p:grpSpPr>
          <a:xfrm>
            <a:off x="7199001" y="3181622"/>
            <a:ext cx="1055077" cy="685800"/>
            <a:chOff x="1816520" y="2473703"/>
            <a:chExt cx="2762075" cy="1910593"/>
          </a:xfrm>
        </p:grpSpPr>
        <p:sp>
          <p:nvSpPr>
            <p:cNvPr id="22" name="Rectangle 21">
              <a:extLst>
                <a:ext uri="{FF2B5EF4-FFF2-40B4-BE49-F238E27FC236}">
                  <a16:creationId xmlns:a16="http://schemas.microsoft.com/office/drawing/2014/main" id="{BF8AF668-7A27-C960-67CB-13FD0A032856}"/>
                </a:ext>
              </a:extLst>
            </p:cNvPr>
            <p:cNvSpPr/>
            <p:nvPr/>
          </p:nvSpPr>
          <p:spPr>
            <a:xfrm>
              <a:off x="1816520" y="2473703"/>
              <a:ext cx="2762075" cy="191059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23" name="Graphic 22">
              <a:extLst>
                <a:ext uri="{FF2B5EF4-FFF2-40B4-BE49-F238E27FC236}">
                  <a16:creationId xmlns:a16="http://schemas.microsoft.com/office/drawing/2014/main" id="{9C8C7217-D161-8891-B140-5DD660C0DC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1195" y="2473703"/>
              <a:ext cx="1371600" cy="1371600"/>
            </a:xfrm>
            <a:prstGeom prst="rect">
              <a:avLst/>
            </a:prstGeom>
          </p:spPr>
        </p:pic>
        <p:pic>
          <p:nvPicPr>
            <p:cNvPr id="24" name="Graphic 23">
              <a:extLst>
                <a:ext uri="{FF2B5EF4-FFF2-40B4-BE49-F238E27FC236}">
                  <a16:creationId xmlns:a16="http://schemas.microsoft.com/office/drawing/2014/main" id="{491998E2-A812-D3C2-D5BB-D38D897180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6520" y="2909930"/>
              <a:ext cx="1371600" cy="1371600"/>
            </a:xfrm>
            <a:prstGeom prst="rect">
              <a:avLst/>
            </a:prstGeom>
          </p:spPr>
        </p:pic>
        <p:pic>
          <p:nvPicPr>
            <p:cNvPr id="26" name="Graphic 25">
              <a:extLst>
                <a:ext uri="{FF2B5EF4-FFF2-40B4-BE49-F238E27FC236}">
                  <a16:creationId xmlns:a16="http://schemas.microsoft.com/office/drawing/2014/main" id="{19EE2DEF-08FF-44ED-723E-81ECA310FA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06995" y="2882666"/>
              <a:ext cx="1371600" cy="1371600"/>
            </a:xfrm>
            <a:prstGeom prst="rect">
              <a:avLst/>
            </a:prstGeom>
          </p:spPr>
        </p:pic>
      </p:grpSp>
      <p:grpSp>
        <p:nvGrpSpPr>
          <p:cNvPr id="27" name="Group 26">
            <a:extLst>
              <a:ext uri="{FF2B5EF4-FFF2-40B4-BE49-F238E27FC236}">
                <a16:creationId xmlns:a16="http://schemas.microsoft.com/office/drawing/2014/main" id="{C6CA35D0-97E6-A354-1278-D3A5CA794940}"/>
              </a:ext>
            </a:extLst>
          </p:cNvPr>
          <p:cNvGrpSpPr>
            <a:grpSpLocks noChangeAspect="1"/>
          </p:cNvGrpSpPr>
          <p:nvPr/>
        </p:nvGrpSpPr>
        <p:grpSpPr>
          <a:xfrm>
            <a:off x="1075374" y="940010"/>
            <a:ext cx="1055077" cy="685800"/>
            <a:chOff x="7874769" y="2473703"/>
            <a:chExt cx="2762075" cy="1910593"/>
          </a:xfrm>
          <a:solidFill>
            <a:srgbClr val="002060"/>
          </a:solidFill>
        </p:grpSpPr>
        <p:sp>
          <p:nvSpPr>
            <p:cNvPr id="28" name="Rectangle 27">
              <a:extLst>
                <a:ext uri="{FF2B5EF4-FFF2-40B4-BE49-F238E27FC236}">
                  <a16:creationId xmlns:a16="http://schemas.microsoft.com/office/drawing/2014/main" id="{E036172C-C2ED-0607-3EC3-F9BB63F9FE34}"/>
                </a:ext>
              </a:extLst>
            </p:cNvPr>
            <p:cNvSpPr/>
            <p:nvPr/>
          </p:nvSpPr>
          <p:spPr>
            <a:xfrm>
              <a:off x="7874769" y="2473703"/>
              <a:ext cx="2762075" cy="191059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29" name="Graphic 28">
              <a:extLst>
                <a:ext uri="{FF2B5EF4-FFF2-40B4-BE49-F238E27FC236}">
                  <a16:creationId xmlns:a16="http://schemas.microsoft.com/office/drawing/2014/main" id="{077B07E8-5A7D-7F7F-529B-7A64667135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79444" y="2473703"/>
              <a:ext cx="1371600" cy="1371600"/>
            </a:xfrm>
            <a:prstGeom prst="rect">
              <a:avLst/>
            </a:prstGeom>
          </p:spPr>
        </p:pic>
        <p:pic>
          <p:nvPicPr>
            <p:cNvPr id="30" name="Graphic 29">
              <a:extLst>
                <a:ext uri="{FF2B5EF4-FFF2-40B4-BE49-F238E27FC236}">
                  <a16:creationId xmlns:a16="http://schemas.microsoft.com/office/drawing/2014/main" id="{12D0974F-A16D-9FB0-CCE5-2B5A64F9ED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74769" y="2909930"/>
              <a:ext cx="1371600" cy="1371600"/>
            </a:xfrm>
            <a:prstGeom prst="rect">
              <a:avLst/>
            </a:prstGeom>
          </p:spPr>
        </p:pic>
        <p:pic>
          <p:nvPicPr>
            <p:cNvPr id="31" name="Graphic 30">
              <a:extLst>
                <a:ext uri="{FF2B5EF4-FFF2-40B4-BE49-F238E27FC236}">
                  <a16:creationId xmlns:a16="http://schemas.microsoft.com/office/drawing/2014/main" id="{5FC8B30C-809A-0AAF-AF21-47981038CC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65244" y="2882666"/>
              <a:ext cx="1371600" cy="1371600"/>
            </a:xfrm>
            <a:prstGeom prst="rect">
              <a:avLst/>
            </a:prstGeom>
          </p:spPr>
        </p:pic>
      </p:grpSp>
    </p:spTree>
    <p:extLst>
      <p:ext uri="{BB962C8B-B14F-4D97-AF65-F5344CB8AC3E}">
        <p14:creationId xmlns:p14="http://schemas.microsoft.com/office/powerpoint/2010/main" val="29045709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4EF85C-6A03-3B65-1878-5DAF457CF4EF}"/>
              </a:ext>
            </a:extLst>
          </p:cNvPr>
          <p:cNvSpPr txBox="1">
            <a:spLocks/>
          </p:cNvSpPr>
          <p:nvPr/>
        </p:nvSpPr>
        <p:spPr>
          <a:xfrm>
            <a:off x="417444" y="2287826"/>
            <a:ext cx="7354956" cy="5678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9pPr>
          </a:lstStyle>
          <a:p>
            <a:r>
              <a:rPr lang="en-US" sz="3200" b="1" dirty="0"/>
              <a:t>How to overcome that challenge?</a:t>
            </a:r>
          </a:p>
        </p:txBody>
      </p:sp>
    </p:spTree>
    <p:extLst>
      <p:ext uri="{BB962C8B-B14F-4D97-AF65-F5344CB8AC3E}">
        <p14:creationId xmlns:p14="http://schemas.microsoft.com/office/powerpoint/2010/main" val="1556596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76FC7036-64E6-4619-3585-6A03A186671A}"/>
              </a:ext>
            </a:extLst>
          </p:cNvPr>
          <p:cNvSpPr/>
          <p:nvPr/>
        </p:nvSpPr>
        <p:spPr>
          <a:xfrm>
            <a:off x="241901" y="1399095"/>
            <a:ext cx="2736675" cy="3260432"/>
          </a:xfrm>
          <a:prstGeom prst="rect">
            <a:avLst/>
          </a:prstGeom>
          <a:noFill/>
          <a:ln w="28575">
            <a:solidFill>
              <a:srgbClr val="F56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E4F32183-9A2D-6208-4ED9-F8FA87A0301D}"/>
              </a:ext>
            </a:extLst>
          </p:cNvPr>
          <p:cNvSpPr>
            <a:spLocks noGrp="1"/>
          </p:cNvSpPr>
          <p:nvPr>
            <p:ph type="title"/>
          </p:nvPr>
        </p:nvSpPr>
        <p:spPr/>
        <p:txBody>
          <a:bodyPr spcFirstLastPara="1" vert="horz" wrap="square" lIns="0" tIns="34290" rIns="0" bIns="34290" rtlCol="0" anchor="t" anchorCtr="0">
            <a:noAutofit/>
          </a:bodyPr>
          <a:lstStyle/>
          <a:p>
            <a:r>
              <a:rPr lang="en-US" dirty="0"/>
              <a:t>Traditional ownership boundaries</a:t>
            </a:r>
          </a:p>
        </p:txBody>
      </p:sp>
      <p:grpSp>
        <p:nvGrpSpPr>
          <p:cNvPr id="21" name="Group 20">
            <a:extLst>
              <a:ext uri="{FF2B5EF4-FFF2-40B4-BE49-F238E27FC236}">
                <a16:creationId xmlns:a16="http://schemas.microsoft.com/office/drawing/2014/main" id="{48CA6402-13D5-EE6B-14A5-C748B7D758E9}"/>
              </a:ext>
            </a:extLst>
          </p:cNvPr>
          <p:cNvGrpSpPr>
            <a:grpSpLocks noChangeAspect="1"/>
          </p:cNvGrpSpPr>
          <p:nvPr/>
        </p:nvGrpSpPr>
        <p:grpSpPr>
          <a:xfrm>
            <a:off x="511423" y="1588711"/>
            <a:ext cx="949569" cy="617220"/>
            <a:chOff x="7874769" y="2473703"/>
            <a:chExt cx="2762075" cy="1910593"/>
          </a:xfrm>
          <a:solidFill>
            <a:srgbClr val="0070C0"/>
          </a:solidFill>
        </p:grpSpPr>
        <p:sp>
          <p:nvSpPr>
            <p:cNvPr id="22" name="Rectangle 21">
              <a:extLst>
                <a:ext uri="{FF2B5EF4-FFF2-40B4-BE49-F238E27FC236}">
                  <a16:creationId xmlns:a16="http://schemas.microsoft.com/office/drawing/2014/main" id="{7E5A1311-5F99-48AC-17B0-24F1BB6EED19}"/>
                </a:ext>
              </a:extLst>
            </p:cNvPr>
            <p:cNvSpPr/>
            <p:nvPr/>
          </p:nvSpPr>
          <p:spPr>
            <a:xfrm>
              <a:off x="7874769" y="2473703"/>
              <a:ext cx="2762075" cy="19105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err="1"/>
            </a:p>
          </p:txBody>
        </p:sp>
        <p:pic>
          <p:nvPicPr>
            <p:cNvPr id="23" name="Graphic 22">
              <a:extLst>
                <a:ext uri="{FF2B5EF4-FFF2-40B4-BE49-F238E27FC236}">
                  <a16:creationId xmlns:a16="http://schemas.microsoft.com/office/drawing/2014/main" id="{288C0BFB-0545-8158-7DD9-00E457B2FB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9444" y="2473703"/>
              <a:ext cx="1371600" cy="1371600"/>
            </a:xfrm>
            <a:prstGeom prst="rect">
              <a:avLst/>
            </a:prstGeom>
          </p:spPr>
        </p:pic>
        <p:pic>
          <p:nvPicPr>
            <p:cNvPr id="24" name="Graphic 23">
              <a:extLst>
                <a:ext uri="{FF2B5EF4-FFF2-40B4-BE49-F238E27FC236}">
                  <a16:creationId xmlns:a16="http://schemas.microsoft.com/office/drawing/2014/main" id="{4ABA62F9-3A36-60B5-159F-59997E05C1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74769" y="2909930"/>
              <a:ext cx="1371600" cy="1371600"/>
            </a:xfrm>
            <a:prstGeom prst="rect">
              <a:avLst/>
            </a:prstGeom>
          </p:spPr>
        </p:pic>
        <p:pic>
          <p:nvPicPr>
            <p:cNvPr id="25" name="Graphic 24">
              <a:extLst>
                <a:ext uri="{FF2B5EF4-FFF2-40B4-BE49-F238E27FC236}">
                  <a16:creationId xmlns:a16="http://schemas.microsoft.com/office/drawing/2014/main" id="{BEFAB750-0AED-5CE5-CC77-43708F33B9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65244" y="2882666"/>
              <a:ext cx="1371600" cy="1371600"/>
            </a:xfrm>
            <a:prstGeom prst="rect">
              <a:avLst/>
            </a:prstGeom>
          </p:spPr>
        </p:pic>
      </p:grpSp>
      <p:grpSp>
        <p:nvGrpSpPr>
          <p:cNvPr id="27" name="Group 26">
            <a:extLst>
              <a:ext uri="{FF2B5EF4-FFF2-40B4-BE49-F238E27FC236}">
                <a16:creationId xmlns:a16="http://schemas.microsoft.com/office/drawing/2014/main" id="{970E50EB-DC89-D83B-F8E8-24006F56ECBE}"/>
              </a:ext>
            </a:extLst>
          </p:cNvPr>
          <p:cNvGrpSpPr>
            <a:grpSpLocks noChangeAspect="1"/>
          </p:cNvGrpSpPr>
          <p:nvPr/>
        </p:nvGrpSpPr>
        <p:grpSpPr>
          <a:xfrm>
            <a:off x="508178" y="2635208"/>
            <a:ext cx="949569" cy="617220"/>
            <a:chOff x="7874769" y="2473703"/>
            <a:chExt cx="2762075" cy="1910593"/>
          </a:xfrm>
          <a:solidFill>
            <a:srgbClr val="0070C0"/>
          </a:solidFill>
        </p:grpSpPr>
        <p:sp>
          <p:nvSpPr>
            <p:cNvPr id="28" name="Rectangle 27">
              <a:extLst>
                <a:ext uri="{FF2B5EF4-FFF2-40B4-BE49-F238E27FC236}">
                  <a16:creationId xmlns:a16="http://schemas.microsoft.com/office/drawing/2014/main" id="{E8A151B6-4130-6F2F-D498-AB1159350575}"/>
                </a:ext>
              </a:extLst>
            </p:cNvPr>
            <p:cNvSpPr/>
            <p:nvPr/>
          </p:nvSpPr>
          <p:spPr>
            <a:xfrm>
              <a:off x="7874769" y="2473703"/>
              <a:ext cx="2762075" cy="19105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err="1"/>
            </a:p>
          </p:txBody>
        </p:sp>
        <p:pic>
          <p:nvPicPr>
            <p:cNvPr id="29" name="Graphic 28">
              <a:extLst>
                <a:ext uri="{FF2B5EF4-FFF2-40B4-BE49-F238E27FC236}">
                  <a16:creationId xmlns:a16="http://schemas.microsoft.com/office/drawing/2014/main" id="{4DDED616-3584-CFA7-8D52-42DC31E1F6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9444" y="2473703"/>
              <a:ext cx="1371600" cy="1371600"/>
            </a:xfrm>
            <a:prstGeom prst="rect">
              <a:avLst/>
            </a:prstGeom>
          </p:spPr>
        </p:pic>
        <p:pic>
          <p:nvPicPr>
            <p:cNvPr id="30" name="Graphic 29">
              <a:extLst>
                <a:ext uri="{FF2B5EF4-FFF2-40B4-BE49-F238E27FC236}">
                  <a16:creationId xmlns:a16="http://schemas.microsoft.com/office/drawing/2014/main" id="{8CAB62D7-FFB4-7CC5-E40C-DC4E2B7079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74769" y="2909930"/>
              <a:ext cx="1371600" cy="1371600"/>
            </a:xfrm>
            <a:prstGeom prst="rect">
              <a:avLst/>
            </a:prstGeom>
          </p:spPr>
        </p:pic>
        <p:pic>
          <p:nvPicPr>
            <p:cNvPr id="31" name="Graphic 30">
              <a:extLst>
                <a:ext uri="{FF2B5EF4-FFF2-40B4-BE49-F238E27FC236}">
                  <a16:creationId xmlns:a16="http://schemas.microsoft.com/office/drawing/2014/main" id="{6A67121F-6658-EEE9-45F0-CB4B967CCC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65244" y="2882666"/>
              <a:ext cx="1371600" cy="1371600"/>
            </a:xfrm>
            <a:prstGeom prst="rect">
              <a:avLst/>
            </a:prstGeom>
          </p:spPr>
        </p:pic>
      </p:grpSp>
      <p:grpSp>
        <p:nvGrpSpPr>
          <p:cNvPr id="32" name="Group 31">
            <a:extLst>
              <a:ext uri="{FF2B5EF4-FFF2-40B4-BE49-F238E27FC236}">
                <a16:creationId xmlns:a16="http://schemas.microsoft.com/office/drawing/2014/main" id="{77774638-38D1-6E56-C8FA-9286A014B22C}"/>
              </a:ext>
            </a:extLst>
          </p:cNvPr>
          <p:cNvGrpSpPr>
            <a:grpSpLocks noChangeAspect="1"/>
          </p:cNvGrpSpPr>
          <p:nvPr/>
        </p:nvGrpSpPr>
        <p:grpSpPr>
          <a:xfrm>
            <a:off x="501689" y="3695629"/>
            <a:ext cx="949569" cy="617220"/>
            <a:chOff x="7874769" y="2473703"/>
            <a:chExt cx="2762075" cy="1910593"/>
          </a:xfrm>
          <a:solidFill>
            <a:srgbClr val="0070C0"/>
          </a:solidFill>
        </p:grpSpPr>
        <p:sp>
          <p:nvSpPr>
            <p:cNvPr id="33" name="Rectangle 32">
              <a:extLst>
                <a:ext uri="{FF2B5EF4-FFF2-40B4-BE49-F238E27FC236}">
                  <a16:creationId xmlns:a16="http://schemas.microsoft.com/office/drawing/2014/main" id="{611AB99F-D3B4-4EEA-8371-62BD8A81D729}"/>
                </a:ext>
              </a:extLst>
            </p:cNvPr>
            <p:cNvSpPr/>
            <p:nvPr/>
          </p:nvSpPr>
          <p:spPr>
            <a:xfrm>
              <a:off x="7874769" y="2473703"/>
              <a:ext cx="2762075" cy="19105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err="1"/>
            </a:p>
          </p:txBody>
        </p:sp>
        <p:pic>
          <p:nvPicPr>
            <p:cNvPr id="34" name="Graphic 33">
              <a:extLst>
                <a:ext uri="{FF2B5EF4-FFF2-40B4-BE49-F238E27FC236}">
                  <a16:creationId xmlns:a16="http://schemas.microsoft.com/office/drawing/2014/main" id="{C5083B0E-2A49-8E0E-6F4C-490D72DBAA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9444" y="2473703"/>
              <a:ext cx="1371600" cy="1371600"/>
            </a:xfrm>
            <a:prstGeom prst="rect">
              <a:avLst/>
            </a:prstGeom>
          </p:spPr>
        </p:pic>
        <p:pic>
          <p:nvPicPr>
            <p:cNvPr id="35" name="Graphic 34">
              <a:extLst>
                <a:ext uri="{FF2B5EF4-FFF2-40B4-BE49-F238E27FC236}">
                  <a16:creationId xmlns:a16="http://schemas.microsoft.com/office/drawing/2014/main" id="{80FB8CB0-0BA2-7C23-4ACF-B41D75F2F4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74769" y="2909930"/>
              <a:ext cx="1371600" cy="1371600"/>
            </a:xfrm>
            <a:prstGeom prst="rect">
              <a:avLst/>
            </a:prstGeom>
          </p:spPr>
        </p:pic>
        <p:pic>
          <p:nvPicPr>
            <p:cNvPr id="36" name="Graphic 35">
              <a:extLst>
                <a:ext uri="{FF2B5EF4-FFF2-40B4-BE49-F238E27FC236}">
                  <a16:creationId xmlns:a16="http://schemas.microsoft.com/office/drawing/2014/main" id="{46652B92-A9E1-761F-C6FC-01C6DB08E4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65244" y="2882666"/>
              <a:ext cx="1371600" cy="1371600"/>
            </a:xfrm>
            <a:prstGeom prst="rect">
              <a:avLst/>
            </a:prstGeom>
          </p:spPr>
        </p:pic>
      </p:grpSp>
      <p:sp>
        <p:nvSpPr>
          <p:cNvPr id="37" name="Folded Corner 36">
            <a:extLst>
              <a:ext uri="{FF2B5EF4-FFF2-40B4-BE49-F238E27FC236}">
                <a16:creationId xmlns:a16="http://schemas.microsoft.com/office/drawing/2014/main" id="{5DD06803-09D0-87DF-D62A-7AED2F0E59B1}"/>
              </a:ext>
            </a:extLst>
          </p:cNvPr>
          <p:cNvSpPr/>
          <p:nvPr/>
        </p:nvSpPr>
        <p:spPr>
          <a:xfrm>
            <a:off x="1792510" y="1588711"/>
            <a:ext cx="950054" cy="616317"/>
          </a:xfrm>
          <a:prstGeom prst="foldedCorner">
            <a:avLst>
              <a:gd name="adj" fmla="val 25855"/>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00" dirty="0">
                <a:solidFill>
                  <a:schemeClr val="tx1"/>
                </a:solidFill>
              </a:rPr>
              <a:t>Codebase</a:t>
            </a:r>
          </a:p>
        </p:txBody>
      </p:sp>
      <p:cxnSp>
        <p:nvCxnSpPr>
          <p:cNvPr id="57" name="Straight Connector 56">
            <a:extLst>
              <a:ext uri="{FF2B5EF4-FFF2-40B4-BE49-F238E27FC236}">
                <a16:creationId xmlns:a16="http://schemas.microsoft.com/office/drawing/2014/main" id="{E2B66A77-0B64-EBE3-10C9-A0A19C90FD83}"/>
              </a:ext>
            </a:extLst>
          </p:cNvPr>
          <p:cNvCxnSpPr/>
          <p:nvPr/>
        </p:nvCxnSpPr>
        <p:spPr>
          <a:xfrm flipV="1">
            <a:off x="617424" y="2414897"/>
            <a:ext cx="6673577"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C49D292-B55C-9A52-8A67-2D36BC3DBC42}"/>
              </a:ext>
            </a:extLst>
          </p:cNvPr>
          <p:cNvCxnSpPr/>
          <p:nvPr/>
        </p:nvCxnSpPr>
        <p:spPr>
          <a:xfrm flipV="1">
            <a:off x="617424" y="3485542"/>
            <a:ext cx="6673577"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Folded Corner 58">
            <a:extLst>
              <a:ext uri="{FF2B5EF4-FFF2-40B4-BE49-F238E27FC236}">
                <a16:creationId xmlns:a16="http://schemas.microsoft.com/office/drawing/2014/main" id="{FABF594F-7895-5F3E-817D-CD9CE71C1CE6}"/>
              </a:ext>
            </a:extLst>
          </p:cNvPr>
          <p:cNvSpPr/>
          <p:nvPr/>
        </p:nvSpPr>
        <p:spPr>
          <a:xfrm>
            <a:off x="1792510" y="2644099"/>
            <a:ext cx="950054" cy="616317"/>
          </a:xfrm>
          <a:prstGeom prst="foldedCorner">
            <a:avLst>
              <a:gd name="adj" fmla="val 25855"/>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00" dirty="0">
                <a:solidFill>
                  <a:schemeClr val="tx1"/>
                </a:solidFill>
              </a:rPr>
              <a:t>Codebase</a:t>
            </a:r>
          </a:p>
        </p:txBody>
      </p:sp>
      <p:sp>
        <p:nvSpPr>
          <p:cNvPr id="66" name="Folded Corner 65">
            <a:extLst>
              <a:ext uri="{FF2B5EF4-FFF2-40B4-BE49-F238E27FC236}">
                <a16:creationId xmlns:a16="http://schemas.microsoft.com/office/drawing/2014/main" id="{D0590C56-091E-6110-E17D-0C2E1E839FF7}"/>
              </a:ext>
            </a:extLst>
          </p:cNvPr>
          <p:cNvSpPr/>
          <p:nvPr/>
        </p:nvSpPr>
        <p:spPr>
          <a:xfrm>
            <a:off x="1792510" y="3714743"/>
            <a:ext cx="950054" cy="616317"/>
          </a:xfrm>
          <a:prstGeom prst="foldedCorner">
            <a:avLst>
              <a:gd name="adj" fmla="val 25855"/>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00" dirty="0">
                <a:solidFill>
                  <a:schemeClr val="tx1"/>
                </a:solidFill>
              </a:rPr>
              <a:t>Codebase</a:t>
            </a:r>
          </a:p>
        </p:txBody>
      </p:sp>
      <p:sp>
        <p:nvSpPr>
          <p:cNvPr id="80" name="TextBox 79">
            <a:extLst>
              <a:ext uri="{FF2B5EF4-FFF2-40B4-BE49-F238E27FC236}">
                <a16:creationId xmlns:a16="http://schemas.microsoft.com/office/drawing/2014/main" id="{03E9461C-EFCE-68A3-06E3-885ED1C6213A}"/>
              </a:ext>
            </a:extLst>
          </p:cNvPr>
          <p:cNvSpPr txBox="1"/>
          <p:nvPr/>
        </p:nvSpPr>
        <p:spPr>
          <a:xfrm>
            <a:off x="3227580" y="756495"/>
            <a:ext cx="1469953" cy="400110"/>
          </a:xfrm>
          <a:prstGeom prst="rect">
            <a:avLst/>
          </a:prstGeom>
          <a:noFill/>
        </p:spPr>
        <p:txBody>
          <a:bodyPr wrap="none" lIns="0" rIns="0" rtlCol="0">
            <a:spAutoFit/>
          </a:bodyPr>
          <a:lstStyle/>
          <a:p>
            <a:pPr algn="ctr"/>
            <a:r>
              <a:rPr lang="en-US" sz="2000" b="1" dirty="0">
                <a:solidFill>
                  <a:schemeClr val="accent1"/>
                </a:solidFill>
              </a:rPr>
              <a:t>Depends on</a:t>
            </a:r>
          </a:p>
        </p:txBody>
      </p:sp>
      <p:sp>
        <p:nvSpPr>
          <p:cNvPr id="75" name="Rectangle 74">
            <a:extLst>
              <a:ext uri="{FF2B5EF4-FFF2-40B4-BE49-F238E27FC236}">
                <a16:creationId xmlns:a16="http://schemas.microsoft.com/office/drawing/2014/main" id="{67F22B73-935F-5775-D9F9-9F1945926B6C}"/>
              </a:ext>
            </a:extLst>
          </p:cNvPr>
          <p:cNvSpPr/>
          <p:nvPr/>
        </p:nvSpPr>
        <p:spPr>
          <a:xfrm>
            <a:off x="3310095" y="1399094"/>
            <a:ext cx="5402489" cy="3260432"/>
          </a:xfrm>
          <a:prstGeom prst="rect">
            <a:avLst/>
          </a:prstGeom>
          <a:noFill/>
          <a:ln w="28575">
            <a:solidFill>
              <a:srgbClr val="F56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12" name="Group 11">
            <a:extLst>
              <a:ext uri="{FF2B5EF4-FFF2-40B4-BE49-F238E27FC236}">
                <a16:creationId xmlns:a16="http://schemas.microsoft.com/office/drawing/2014/main" id="{12200ADE-3AAC-88C8-0A77-84C09DA425A2}"/>
              </a:ext>
            </a:extLst>
          </p:cNvPr>
          <p:cNvGrpSpPr>
            <a:grpSpLocks noChangeAspect="1"/>
          </p:cNvGrpSpPr>
          <p:nvPr/>
        </p:nvGrpSpPr>
        <p:grpSpPr>
          <a:xfrm>
            <a:off x="7567708" y="2649950"/>
            <a:ext cx="949569" cy="617220"/>
            <a:chOff x="1816520" y="2473703"/>
            <a:chExt cx="2762075" cy="1910593"/>
          </a:xfrm>
          <a:solidFill>
            <a:schemeClr val="accent4">
              <a:lumMod val="75000"/>
            </a:schemeClr>
          </a:solidFill>
        </p:grpSpPr>
        <p:sp>
          <p:nvSpPr>
            <p:cNvPr id="13" name="Rectangle 12">
              <a:extLst>
                <a:ext uri="{FF2B5EF4-FFF2-40B4-BE49-F238E27FC236}">
                  <a16:creationId xmlns:a16="http://schemas.microsoft.com/office/drawing/2014/main" id="{590663B0-131D-EEEF-3076-131FA11D7BA7}"/>
                </a:ext>
              </a:extLst>
            </p:cNvPr>
            <p:cNvSpPr/>
            <p:nvPr/>
          </p:nvSpPr>
          <p:spPr>
            <a:xfrm>
              <a:off x="1816520" y="2473703"/>
              <a:ext cx="2762075" cy="19105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err="1"/>
            </a:p>
          </p:txBody>
        </p:sp>
        <p:pic>
          <p:nvPicPr>
            <p:cNvPr id="14" name="Graphic 13">
              <a:extLst>
                <a:ext uri="{FF2B5EF4-FFF2-40B4-BE49-F238E27FC236}">
                  <a16:creationId xmlns:a16="http://schemas.microsoft.com/office/drawing/2014/main" id="{1FF3AA83-01E8-B26E-9D50-7306A9580BA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21195" y="2473703"/>
              <a:ext cx="1371600" cy="1371600"/>
            </a:xfrm>
            <a:prstGeom prst="rect">
              <a:avLst/>
            </a:prstGeom>
          </p:spPr>
        </p:pic>
        <p:pic>
          <p:nvPicPr>
            <p:cNvPr id="15" name="Graphic 14">
              <a:extLst>
                <a:ext uri="{FF2B5EF4-FFF2-40B4-BE49-F238E27FC236}">
                  <a16:creationId xmlns:a16="http://schemas.microsoft.com/office/drawing/2014/main" id="{80B45ACF-69F9-5884-42F3-26050A870C1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16520" y="2909930"/>
              <a:ext cx="1371600" cy="1371600"/>
            </a:xfrm>
            <a:prstGeom prst="rect">
              <a:avLst/>
            </a:prstGeom>
          </p:spPr>
        </p:pic>
        <p:pic>
          <p:nvPicPr>
            <p:cNvPr id="18" name="Graphic 17">
              <a:extLst>
                <a:ext uri="{FF2B5EF4-FFF2-40B4-BE49-F238E27FC236}">
                  <a16:creationId xmlns:a16="http://schemas.microsoft.com/office/drawing/2014/main" id="{8FCA6425-C82B-C38B-D960-1E0341115D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06995" y="2882666"/>
              <a:ext cx="1371600" cy="1371600"/>
            </a:xfrm>
            <a:prstGeom prst="rect">
              <a:avLst/>
            </a:prstGeom>
          </p:spPr>
        </p:pic>
      </p:grpSp>
      <p:sp>
        <p:nvSpPr>
          <p:cNvPr id="41" name="Rectangle 40">
            <a:extLst>
              <a:ext uri="{FF2B5EF4-FFF2-40B4-BE49-F238E27FC236}">
                <a16:creationId xmlns:a16="http://schemas.microsoft.com/office/drawing/2014/main" id="{1AE20F75-9202-3A1E-E8DA-F1C7379539EA}"/>
              </a:ext>
            </a:extLst>
          </p:cNvPr>
          <p:cNvSpPr/>
          <p:nvPr/>
        </p:nvSpPr>
        <p:spPr>
          <a:xfrm>
            <a:off x="3563251" y="1598165"/>
            <a:ext cx="798611" cy="61631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CI/CD</a:t>
            </a:r>
          </a:p>
        </p:txBody>
      </p:sp>
      <p:cxnSp>
        <p:nvCxnSpPr>
          <p:cNvPr id="52" name="Elbow Connector 51">
            <a:extLst>
              <a:ext uri="{FF2B5EF4-FFF2-40B4-BE49-F238E27FC236}">
                <a16:creationId xmlns:a16="http://schemas.microsoft.com/office/drawing/2014/main" id="{543EE2CE-F4EF-A5FA-82C6-E4F0140FA7B7}"/>
              </a:ext>
            </a:extLst>
          </p:cNvPr>
          <p:cNvCxnSpPr>
            <a:stCxn id="76" idx="0"/>
            <a:endCxn id="80" idx="1"/>
          </p:cNvCxnSpPr>
          <p:nvPr/>
        </p:nvCxnSpPr>
        <p:spPr>
          <a:xfrm rot="5400000" flipH="1" flipV="1">
            <a:off x="2197637" y="369153"/>
            <a:ext cx="442545" cy="1617341"/>
          </a:xfrm>
          <a:prstGeom prst="bentConnector2">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3D4B700B-1AC3-C975-B3E8-285953F95A7B}"/>
              </a:ext>
            </a:extLst>
          </p:cNvPr>
          <p:cNvCxnSpPr>
            <a:stCxn id="80" idx="3"/>
            <a:endCxn id="75" idx="0"/>
          </p:cNvCxnSpPr>
          <p:nvPr/>
        </p:nvCxnSpPr>
        <p:spPr>
          <a:xfrm>
            <a:off x="4697533" y="956550"/>
            <a:ext cx="1313807" cy="442544"/>
          </a:xfrm>
          <a:prstGeom prst="bentConnector2">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0EB2997-CA5E-742D-438B-5CEFC9A82CA7}"/>
              </a:ext>
            </a:extLst>
          </p:cNvPr>
          <p:cNvSpPr txBox="1"/>
          <p:nvPr/>
        </p:nvSpPr>
        <p:spPr>
          <a:xfrm>
            <a:off x="384849" y="4342059"/>
            <a:ext cx="1423467" cy="338554"/>
          </a:xfrm>
          <a:prstGeom prst="rect">
            <a:avLst/>
          </a:prstGeom>
          <a:noFill/>
        </p:spPr>
        <p:txBody>
          <a:bodyPr wrap="none" lIns="0" rIns="0" rtlCol="0">
            <a:spAutoFit/>
          </a:bodyPr>
          <a:lstStyle/>
          <a:p>
            <a:pPr algn="ctr"/>
            <a:r>
              <a:rPr lang="en-US" sz="1600" b="1" dirty="0" err="1"/>
              <a:t>AppDev</a:t>
            </a:r>
            <a:r>
              <a:rPr lang="en-US" sz="1600" b="1" dirty="0"/>
              <a:t> teams</a:t>
            </a:r>
          </a:p>
        </p:txBody>
      </p:sp>
      <p:sp>
        <p:nvSpPr>
          <p:cNvPr id="81" name="TextBox 80">
            <a:extLst>
              <a:ext uri="{FF2B5EF4-FFF2-40B4-BE49-F238E27FC236}">
                <a16:creationId xmlns:a16="http://schemas.microsoft.com/office/drawing/2014/main" id="{5778C804-B023-B8AF-E96D-EFA693159F42}"/>
              </a:ext>
            </a:extLst>
          </p:cNvPr>
          <p:cNvSpPr txBox="1"/>
          <p:nvPr/>
        </p:nvSpPr>
        <p:spPr>
          <a:xfrm>
            <a:off x="6864859" y="4342060"/>
            <a:ext cx="1824575" cy="584775"/>
          </a:xfrm>
          <a:prstGeom prst="rect">
            <a:avLst/>
          </a:prstGeom>
          <a:noFill/>
        </p:spPr>
        <p:txBody>
          <a:bodyPr wrap="square" lIns="0" rIns="0" rtlCol="0">
            <a:spAutoFit/>
          </a:bodyPr>
          <a:lstStyle/>
          <a:p>
            <a:pPr algn="ctr"/>
            <a:r>
              <a:rPr lang="en-US" sz="1600" b="1" dirty="0"/>
              <a:t>Infra/ops teams</a:t>
            </a:r>
          </a:p>
          <a:p>
            <a:pPr algn="ctr"/>
            <a:endParaRPr lang="en-US" sz="1600" b="1" dirty="0"/>
          </a:p>
        </p:txBody>
      </p:sp>
      <p:sp>
        <p:nvSpPr>
          <p:cNvPr id="4" name="Rectangle 3">
            <a:extLst>
              <a:ext uri="{FF2B5EF4-FFF2-40B4-BE49-F238E27FC236}">
                <a16:creationId xmlns:a16="http://schemas.microsoft.com/office/drawing/2014/main" id="{197AAD36-A4C1-AE08-758E-E59B31012578}"/>
              </a:ext>
            </a:extLst>
          </p:cNvPr>
          <p:cNvSpPr/>
          <p:nvPr/>
        </p:nvSpPr>
        <p:spPr>
          <a:xfrm>
            <a:off x="4534574" y="1598165"/>
            <a:ext cx="1049691" cy="61631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Monitoring</a:t>
            </a:r>
          </a:p>
        </p:txBody>
      </p:sp>
      <p:sp>
        <p:nvSpPr>
          <p:cNvPr id="5" name="Rectangle 4">
            <a:extLst>
              <a:ext uri="{FF2B5EF4-FFF2-40B4-BE49-F238E27FC236}">
                <a16:creationId xmlns:a16="http://schemas.microsoft.com/office/drawing/2014/main" id="{91629D94-2115-F223-D2DA-BA8E0B0C8DC5}"/>
              </a:ext>
            </a:extLst>
          </p:cNvPr>
          <p:cNvSpPr/>
          <p:nvPr/>
        </p:nvSpPr>
        <p:spPr>
          <a:xfrm>
            <a:off x="5756978" y="1598165"/>
            <a:ext cx="798611" cy="61631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Security</a:t>
            </a:r>
          </a:p>
        </p:txBody>
      </p:sp>
      <p:sp>
        <p:nvSpPr>
          <p:cNvPr id="6" name="Rectangle 5">
            <a:extLst>
              <a:ext uri="{FF2B5EF4-FFF2-40B4-BE49-F238E27FC236}">
                <a16:creationId xmlns:a16="http://schemas.microsoft.com/office/drawing/2014/main" id="{739121DC-A900-66B3-61EB-E24BEA601B9B}"/>
              </a:ext>
            </a:extLst>
          </p:cNvPr>
          <p:cNvSpPr/>
          <p:nvPr/>
        </p:nvSpPr>
        <p:spPr>
          <a:xfrm>
            <a:off x="6728303" y="1598165"/>
            <a:ext cx="679359" cy="61631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IaC</a:t>
            </a:r>
            <a:endParaRPr lang="en-US" sz="1000" dirty="0">
              <a:solidFill>
                <a:schemeClr val="tx1"/>
              </a:solidFill>
            </a:endParaRPr>
          </a:p>
        </p:txBody>
      </p:sp>
      <p:sp>
        <p:nvSpPr>
          <p:cNvPr id="11" name="Rectangle 10">
            <a:extLst>
              <a:ext uri="{FF2B5EF4-FFF2-40B4-BE49-F238E27FC236}">
                <a16:creationId xmlns:a16="http://schemas.microsoft.com/office/drawing/2014/main" id="{41FA3384-AA05-005E-F7A1-711E68050F47}"/>
              </a:ext>
            </a:extLst>
          </p:cNvPr>
          <p:cNvSpPr/>
          <p:nvPr/>
        </p:nvSpPr>
        <p:spPr>
          <a:xfrm>
            <a:off x="3563251" y="2644098"/>
            <a:ext cx="798611" cy="61631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CI/CD</a:t>
            </a:r>
          </a:p>
        </p:txBody>
      </p:sp>
      <p:sp>
        <p:nvSpPr>
          <p:cNvPr id="16" name="Rectangle 15">
            <a:extLst>
              <a:ext uri="{FF2B5EF4-FFF2-40B4-BE49-F238E27FC236}">
                <a16:creationId xmlns:a16="http://schemas.microsoft.com/office/drawing/2014/main" id="{E1620408-7A65-36BB-5118-F445E0D5F23E}"/>
              </a:ext>
            </a:extLst>
          </p:cNvPr>
          <p:cNvSpPr/>
          <p:nvPr/>
        </p:nvSpPr>
        <p:spPr>
          <a:xfrm>
            <a:off x="4534574" y="2644098"/>
            <a:ext cx="1049691" cy="61631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Monitoring</a:t>
            </a:r>
          </a:p>
        </p:txBody>
      </p:sp>
      <p:sp>
        <p:nvSpPr>
          <p:cNvPr id="17" name="Rectangle 16">
            <a:extLst>
              <a:ext uri="{FF2B5EF4-FFF2-40B4-BE49-F238E27FC236}">
                <a16:creationId xmlns:a16="http://schemas.microsoft.com/office/drawing/2014/main" id="{B71AA700-C4C7-75EF-06CF-39CD4EF7727B}"/>
              </a:ext>
            </a:extLst>
          </p:cNvPr>
          <p:cNvSpPr/>
          <p:nvPr/>
        </p:nvSpPr>
        <p:spPr>
          <a:xfrm>
            <a:off x="5756978" y="2644098"/>
            <a:ext cx="798611" cy="61631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Security</a:t>
            </a:r>
          </a:p>
        </p:txBody>
      </p:sp>
      <p:sp>
        <p:nvSpPr>
          <p:cNvPr id="19" name="Rectangle 18">
            <a:extLst>
              <a:ext uri="{FF2B5EF4-FFF2-40B4-BE49-F238E27FC236}">
                <a16:creationId xmlns:a16="http://schemas.microsoft.com/office/drawing/2014/main" id="{0BB99539-5728-F37A-B137-BFBBBB31663C}"/>
              </a:ext>
            </a:extLst>
          </p:cNvPr>
          <p:cNvSpPr/>
          <p:nvPr/>
        </p:nvSpPr>
        <p:spPr>
          <a:xfrm>
            <a:off x="6728303" y="2644098"/>
            <a:ext cx="679359" cy="61631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IaC</a:t>
            </a:r>
            <a:endParaRPr lang="en-US" sz="1000" dirty="0">
              <a:solidFill>
                <a:schemeClr val="tx1"/>
              </a:solidFill>
            </a:endParaRPr>
          </a:p>
        </p:txBody>
      </p:sp>
      <p:sp>
        <p:nvSpPr>
          <p:cNvPr id="20" name="Rectangle 19">
            <a:extLst>
              <a:ext uri="{FF2B5EF4-FFF2-40B4-BE49-F238E27FC236}">
                <a16:creationId xmlns:a16="http://schemas.microsoft.com/office/drawing/2014/main" id="{EA2034D1-57D8-C1F5-4DA4-60AAEEFBFA47}"/>
              </a:ext>
            </a:extLst>
          </p:cNvPr>
          <p:cNvSpPr/>
          <p:nvPr/>
        </p:nvSpPr>
        <p:spPr>
          <a:xfrm>
            <a:off x="3563251" y="3710669"/>
            <a:ext cx="798611" cy="61631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CI/CD</a:t>
            </a:r>
          </a:p>
        </p:txBody>
      </p:sp>
      <p:sp>
        <p:nvSpPr>
          <p:cNvPr id="26" name="Rectangle 25">
            <a:extLst>
              <a:ext uri="{FF2B5EF4-FFF2-40B4-BE49-F238E27FC236}">
                <a16:creationId xmlns:a16="http://schemas.microsoft.com/office/drawing/2014/main" id="{C58E5972-9407-3C40-5C53-832714497133}"/>
              </a:ext>
            </a:extLst>
          </p:cNvPr>
          <p:cNvSpPr/>
          <p:nvPr/>
        </p:nvSpPr>
        <p:spPr>
          <a:xfrm>
            <a:off x="4534574" y="3710669"/>
            <a:ext cx="1049691" cy="61631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Monitoring</a:t>
            </a:r>
          </a:p>
        </p:txBody>
      </p:sp>
      <p:sp>
        <p:nvSpPr>
          <p:cNvPr id="38" name="Rectangle 37">
            <a:extLst>
              <a:ext uri="{FF2B5EF4-FFF2-40B4-BE49-F238E27FC236}">
                <a16:creationId xmlns:a16="http://schemas.microsoft.com/office/drawing/2014/main" id="{A24C9C4E-3995-1FB3-C9B9-21817E6392BF}"/>
              </a:ext>
            </a:extLst>
          </p:cNvPr>
          <p:cNvSpPr/>
          <p:nvPr/>
        </p:nvSpPr>
        <p:spPr>
          <a:xfrm>
            <a:off x="5756978" y="3710669"/>
            <a:ext cx="798611" cy="61631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Security</a:t>
            </a:r>
          </a:p>
        </p:txBody>
      </p:sp>
      <p:sp>
        <p:nvSpPr>
          <p:cNvPr id="39" name="Rectangle 38">
            <a:extLst>
              <a:ext uri="{FF2B5EF4-FFF2-40B4-BE49-F238E27FC236}">
                <a16:creationId xmlns:a16="http://schemas.microsoft.com/office/drawing/2014/main" id="{59A9B0CB-7537-BE2F-85DA-87BFAE5C40DD}"/>
              </a:ext>
            </a:extLst>
          </p:cNvPr>
          <p:cNvSpPr/>
          <p:nvPr/>
        </p:nvSpPr>
        <p:spPr>
          <a:xfrm>
            <a:off x="6728303" y="3710669"/>
            <a:ext cx="679359" cy="61631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IaC</a:t>
            </a:r>
            <a:endParaRPr lang="en-US" sz="1000" dirty="0">
              <a:solidFill>
                <a:schemeClr val="tx1"/>
              </a:solidFill>
            </a:endParaRPr>
          </a:p>
        </p:txBody>
      </p:sp>
    </p:spTree>
    <p:extLst>
      <p:ext uri="{BB962C8B-B14F-4D97-AF65-F5344CB8AC3E}">
        <p14:creationId xmlns:p14="http://schemas.microsoft.com/office/powerpoint/2010/main" val="7150990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76FC7036-64E6-4619-3585-6A03A186671A}"/>
              </a:ext>
            </a:extLst>
          </p:cNvPr>
          <p:cNvSpPr/>
          <p:nvPr/>
        </p:nvSpPr>
        <p:spPr>
          <a:xfrm>
            <a:off x="241901" y="1399095"/>
            <a:ext cx="6372787" cy="3260432"/>
          </a:xfrm>
          <a:prstGeom prst="rect">
            <a:avLst/>
          </a:prstGeom>
          <a:noFill/>
          <a:ln w="28575">
            <a:solidFill>
              <a:srgbClr val="F56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E4F32183-9A2D-6208-4ED9-F8FA87A0301D}"/>
              </a:ext>
            </a:extLst>
          </p:cNvPr>
          <p:cNvSpPr>
            <a:spLocks noGrp="1"/>
          </p:cNvSpPr>
          <p:nvPr>
            <p:ph type="title"/>
          </p:nvPr>
        </p:nvSpPr>
        <p:spPr/>
        <p:txBody>
          <a:bodyPr spcFirstLastPara="1" vert="horz" wrap="square" lIns="0" tIns="34290" rIns="0" bIns="34290" rtlCol="0" anchor="t" anchorCtr="0">
            <a:noAutofit/>
          </a:bodyPr>
          <a:lstStyle/>
          <a:p>
            <a:r>
              <a:rPr lang="en-US" dirty="0"/>
              <a:t>Shift-left without governance (aka wild west)</a:t>
            </a:r>
          </a:p>
        </p:txBody>
      </p:sp>
      <p:grpSp>
        <p:nvGrpSpPr>
          <p:cNvPr id="21" name="Group 20">
            <a:extLst>
              <a:ext uri="{FF2B5EF4-FFF2-40B4-BE49-F238E27FC236}">
                <a16:creationId xmlns:a16="http://schemas.microsoft.com/office/drawing/2014/main" id="{48CA6402-13D5-EE6B-14A5-C748B7D758E9}"/>
              </a:ext>
            </a:extLst>
          </p:cNvPr>
          <p:cNvGrpSpPr>
            <a:grpSpLocks noChangeAspect="1"/>
          </p:cNvGrpSpPr>
          <p:nvPr/>
        </p:nvGrpSpPr>
        <p:grpSpPr>
          <a:xfrm>
            <a:off x="511423" y="1588711"/>
            <a:ext cx="949569" cy="617220"/>
            <a:chOff x="7874769" y="2473703"/>
            <a:chExt cx="2762075" cy="1910593"/>
          </a:xfrm>
          <a:solidFill>
            <a:srgbClr val="0070C0"/>
          </a:solidFill>
        </p:grpSpPr>
        <p:sp>
          <p:nvSpPr>
            <p:cNvPr id="22" name="Rectangle 21">
              <a:extLst>
                <a:ext uri="{FF2B5EF4-FFF2-40B4-BE49-F238E27FC236}">
                  <a16:creationId xmlns:a16="http://schemas.microsoft.com/office/drawing/2014/main" id="{7E5A1311-5F99-48AC-17B0-24F1BB6EED19}"/>
                </a:ext>
              </a:extLst>
            </p:cNvPr>
            <p:cNvSpPr/>
            <p:nvPr/>
          </p:nvSpPr>
          <p:spPr>
            <a:xfrm>
              <a:off x="7874769" y="2473703"/>
              <a:ext cx="2762075" cy="19105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err="1"/>
            </a:p>
          </p:txBody>
        </p:sp>
        <p:pic>
          <p:nvPicPr>
            <p:cNvPr id="23" name="Graphic 22">
              <a:extLst>
                <a:ext uri="{FF2B5EF4-FFF2-40B4-BE49-F238E27FC236}">
                  <a16:creationId xmlns:a16="http://schemas.microsoft.com/office/drawing/2014/main" id="{288C0BFB-0545-8158-7DD9-00E457B2FB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9444" y="2473703"/>
              <a:ext cx="1371600" cy="1371600"/>
            </a:xfrm>
            <a:prstGeom prst="rect">
              <a:avLst/>
            </a:prstGeom>
          </p:spPr>
        </p:pic>
        <p:pic>
          <p:nvPicPr>
            <p:cNvPr id="24" name="Graphic 23">
              <a:extLst>
                <a:ext uri="{FF2B5EF4-FFF2-40B4-BE49-F238E27FC236}">
                  <a16:creationId xmlns:a16="http://schemas.microsoft.com/office/drawing/2014/main" id="{4ABA62F9-3A36-60B5-159F-59997E05C1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74769" y="2909930"/>
              <a:ext cx="1371600" cy="1371600"/>
            </a:xfrm>
            <a:prstGeom prst="rect">
              <a:avLst/>
            </a:prstGeom>
          </p:spPr>
        </p:pic>
        <p:pic>
          <p:nvPicPr>
            <p:cNvPr id="25" name="Graphic 24">
              <a:extLst>
                <a:ext uri="{FF2B5EF4-FFF2-40B4-BE49-F238E27FC236}">
                  <a16:creationId xmlns:a16="http://schemas.microsoft.com/office/drawing/2014/main" id="{BEFAB750-0AED-5CE5-CC77-43708F33B9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65244" y="2882666"/>
              <a:ext cx="1371600" cy="1371600"/>
            </a:xfrm>
            <a:prstGeom prst="rect">
              <a:avLst/>
            </a:prstGeom>
          </p:spPr>
        </p:pic>
      </p:grpSp>
      <p:grpSp>
        <p:nvGrpSpPr>
          <p:cNvPr id="27" name="Group 26">
            <a:extLst>
              <a:ext uri="{FF2B5EF4-FFF2-40B4-BE49-F238E27FC236}">
                <a16:creationId xmlns:a16="http://schemas.microsoft.com/office/drawing/2014/main" id="{970E50EB-DC89-D83B-F8E8-24006F56ECBE}"/>
              </a:ext>
            </a:extLst>
          </p:cNvPr>
          <p:cNvGrpSpPr>
            <a:grpSpLocks noChangeAspect="1"/>
          </p:cNvGrpSpPr>
          <p:nvPr/>
        </p:nvGrpSpPr>
        <p:grpSpPr>
          <a:xfrm>
            <a:off x="508178" y="2635208"/>
            <a:ext cx="949569" cy="617220"/>
            <a:chOff x="7874769" y="2473703"/>
            <a:chExt cx="2762075" cy="1910593"/>
          </a:xfrm>
          <a:solidFill>
            <a:srgbClr val="0070C0"/>
          </a:solidFill>
        </p:grpSpPr>
        <p:sp>
          <p:nvSpPr>
            <p:cNvPr id="28" name="Rectangle 27">
              <a:extLst>
                <a:ext uri="{FF2B5EF4-FFF2-40B4-BE49-F238E27FC236}">
                  <a16:creationId xmlns:a16="http://schemas.microsoft.com/office/drawing/2014/main" id="{E8A151B6-4130-6F2F-D498-AB1159350575}"/>
                </a:ext>
              </a:extLst>
            </p:cNvPr>
            <p:cNvSpPr/>
            <p:nvPr/>
          </p:nvSpPr>
          <p:spPr>
            <a:xfrm>
              <a:off x="7874769" y="2473703"/>
              <a:ext cx="2762075" cy="19105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err="1"/>
            </a:p>
          </p:txBody>
        </p:sp>
        <p:pic>
          <p:nvPicPr>
            <p:cNvPr id="29" name="Graphic 28">
              <a:extLst>
                <a:ext uri="{FF2B5EF4-FFF2-40B4-BE49-F238E27FC236}">
                  <a16:creationId xmlns:a16="http://schemas.microsoft.com/office/drawing/2014/main" id="{4DDED616-3584-CFA7-8D52-42DC31E1F6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9444" y="2473703"/>
              <a:ext cx="1371600" cy="1371600"/>
            </a:xfrm>
            <a:prstGeom prst="rect">
              <a:avLst/>
            </a:prstGeom>
          </p:spPr>
        </p:pic>
        <p:pic>
          <p:nvPicPr>
            <p:cNvPr id="30" name="Graphic 29">
              <a:extLst>
                <a:ext uri="{FF2B5EF4-FFF2-40B4-BE49-F238E27FC236}">
                  <a16:creationId xmlns:a16="http://schemas.microsoft.com/office/drawing/2014/main" id="{8CAB62D7-FFB4-7CC5-E40C-DC4E2B7079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74769" y="2909930"/>
              <a:ext cx="1371600" cy="1371600"/>
            </a:xfrm>
            <a:prstGeom prst="rect">
              <a:avLst/>
            </a:prstGeom>
          </p:spPr>
        </p:pic>
        <p:pic>
          <p:nvPicPr>
            <p:cNvPr id="31" name="Graphic 30">
              <a:extLst>
                <a:ext uri="{FF2B5EF4-FFF2-40B4-BE49-F238E27FC236}">
                  <a16:creationId xmlns:a16="http://schemas.microsoft.com/office/drawing/2014/main" id="{6A67121F-6658-EEE9-45F0-CB4B967CCC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65244" y="2882666"/>
              <a:ext cx="1371600" cy="1371600"/>
            </a:xfrm>
            <a:prstGeom prst="rect">
              <a:avLst/>
            </a:prstGeom>
          </p:spPr>
        </p:pic>
      </p:grpSp>
      <p:grpSp>
        <p:nvGrpSpPr>
          <p:cNvPr id="32" name="Group 31">
            <a:extLst>
              <a:ext uri="{FF2B5EF4-FFF2-40B4-BE49-F238E27FC236}">
                <a16:creationId xmlns:a16="http://schemas.microsoft.com/office/drawing/2014/main" id="{77774638-38D1-6E56-C8FA-9286A014B22C}"/>
              </a:ext>
            </a:extLst>
          </p:cNvPr>
          <p:cNvGrpSpPr>
            <a:grpSpLocks noChangeAspect="1"/>
          </p:cNvGrpSpPr>
          <p:nvPr/>
        </p:nvGrpSpPr>
        <p:grpSpPr>
          <a:xfrm>
            <a:off x="501689" y="3695629"/>
            <a:ext cx="949569" cy="617220"/>
            <a:chOff x="7874769" y="2473703"/>
            <a:chExt cx="2762075" cy="1910593"/>
          </a:xfrm>
          <a:solidFill>
            <a:srgbClr val="0070C0"/>
          </a:solidFill>
        </p:grpSpPr>
        <p:sp>
          <p:nvSpPr>
            <p:cNvPr id="33" name="Rectangle 32">
              <a:extLst>
                <a:ext uri="{FF2B5EF4-FFF2-40B4-BE49-F238E27FC236}">
                  <a16:creationId xmlns:a16="http://schemas.microsoft.com/office/drawing/2014/main" id="{611AB99F-D3B4-4EEA-8371-62BD8A81D729}"/>
                </a:ext>
              </a:extLst>
            </p:cNvPr>
            <p:cNvSpPr/>
            <p:nvPr/>
          </p:nvSpPr>
          <p:spPr>
            <a:xfrm>
              <a:off x="7874769" y="2473703"/>
              <a:ext cx="2762075" cy="19105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err="1"/>
            </a:p>
          </p:txBody>
        </p:sp>
        <p:pic>
          <p:nvPicPr>
            <p:cNvPr id="34" name="Graphic 33">
              <a:extLst>
                <a:ext uri="{FF2B5EF4-FFF2-40B4-BE49-F238E27FC236}">
                  <a16:creationId xmlns:a16="http://schemas.microsoft.com/office/drawing/2014/main" id="{C5083B0E-2A49-8E0E-6F4C-490D72DBAA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9444" y="2473703"/>
              <a:ext cx="1371600" cy="1371600"/>
            </a:xfrm>
            <a:prstGeom prst="rect">
              <a:avLst/>
            </a:prstGeom>
          </p:spPr>
        </p:pic>
        <p:pic>
          <p:nvPicPr>
            <p:cNvPr id="35" name="Graphic 34">
              <a:extLst>
                <a:ext uri="{FF2B5EF4-FFF2-40B4-BE49-F238E27FC236}">
                  <a16:creationId xmlns:a16="http://schemas.microsoft.com/office/drawing/2014/main" id="{80FB8CB0-0BA2-7C23-4ACF-B41D75F2F4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74769" y="2909930"/>
              <a:ext cx="1371600" cy="1371600"/>
            </a:xfrm>
            <a:prstGeom prst="rect">
              <a:avLst/>
            </a:prstGeom>
          </p:spPr>
        </p:pic>
        <p:pic>
          <p:nvPicPr>
            <p:cNvPr id="36" name="Graphic 35">
              <a:extLst>
                <a:ext uri="{FF2B5EF4-FFF2-40B4-BE49-F238E27FC236}">
                  <a16:creationId xmlns:a16="http://schemas.microsoft.com/office/drawing/2014/main" id="{46652B92-A9E1-761F-C6FC-01C6DB08E4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65244" y="2882666"/>
              <a:ext cx="1371600" cy="1371600"/>
            </a:xfrm>
            <a:prstGeom prst="rect">
              <a:avLst/>
            </a:prstGeom>
          </p:spPr>
        </p:pic>
      </p:grpSp>
      <p:sp>
        <p:nvSpPr>
          <p:cNvPr id="37" name="Folded Corner 36">
            <a:extLst>
              <a:ext uri="{FF2B5EF4-FFF2-40B4-BE49-F238E27FC236}">
                <a16:creationId xmlns:a16="http://schemas.microsoft.com/office/drawing/2014/main" id="{5DD06803-09D0-87DF-D62A-7AED2F0E59B1}"/>
              </a:ext>
            </a:extLst>
          </p:cNvPr>
          <p:cNvSpPr/>
          <p:nvPr/>
        </p:nvSpPr>
        <p:spPr>
          <a:xfrm>
            <a:off x="1634776" y="1588711"/>
            <a:ext cx="950054" cy="616317"/>
          </a:xfrm>
          <a:prstGeom prst="foldedCorner">
            <a:avLst>
              <a:gd name="adj" fmla="val 2585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00" dirty="0">
                <a:solidFill>
                  <a:schemeClr val="tx1"/>
                </a:solidFill>
              </a:rPr>
              <a:t>Codebase</a:t>
            </a:r>
          </a:p>
        </p:txBody>
      </p:sp>
      <p:cxnSp>
        <p:nvCxnSpPr>
          <p:cNvPr id="57" name="Straight Connector 56">
            <a:extLst>
              <a:ext uri="{FF2B5EF4-FFF2-40B4-BE49-F238E27FC236}">
                <a16:creationId xmlns:a16="http://schemas.microsoft.com/office/drawing/2014/main" id="{E2B66A77-0B64-EBE3-10C9-A0A19C90FD83}"/>
              </a:ext>
            </a:extLst>
          </p:cNvPr>
          <p:cNvCxnSpPr>
            <a:cxnSpLocks/>
          </p:cNvCxnSpPr>
          <p:nvPr/>
        </p:nvCxnSpPr>
        <p:spPr>
          <a:xfrm>
            <a:off x="480264" y="2414897"/>
            <a:ext cx="5979973"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C49D292-B55C-9A52-8A67-2D36BC3DBC42}"/>
              </a:ext>
            </a:extLst>
          </p:cNvPr>
          <p:cNvCxnSpPr>
            <a:cxnSpLocks/>
          </p:cNvCxnSpPr>
          <p:nvPr/>
        </p:nvCxnSpPr>
        <p:spPr>
          <a:xfrm>
            <a:off x="480264" y="3485542"/>
            <a:ext cx="5979973"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Folded Corner 58">
            <a:extLst>
              <a:ext uri="{FF2B5EF4-FFF2-40B4-BE49-F238E27FC236}">
                <a16:creationId xmlns:a16="http://schemas.microsoft.com/office/drawing/2014/main" id="{FABF594F-7895-5F3E-817D-CD9CE71C1CE6}"/>
              </a:ext>
            </a:extLst>
          </p:cNvPr>
          <p:cNvSpPr/>
          <p:nvPr/>
        </p:nvSpPr>
        <p:spPr>
          <a:xfrm>
            <a:off x="1634776" y="2644098"/>
            <a:ext cx="950054" cy="616317"/>
          </a:xfrm>
          <a:prstGeom prst="foldedCorner">
            <a:avLst>
              <a:gd name="adj" fmla="val 25855"/>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00" dirty="0">
                <a:solidFill>
                  <a:schemeClr val="tx1"/>
                </a:solidFill>
              </a:rPr>
              <a:t>Codebase</a:t>
            </a:r>
          </a:p>
        </p:txBody>
      </p:sp>
      <p:sp>
        <p:nvSpPr>
          <p:cNvPr id="66" name="Folded Corner 65">
            <a:extLst>
              <a:ext uri="{FF2B5EF4-FFF2-40B4-BE49-F238E27FC236}">
                <a16:creationId xmlns:a16="http://schemas.microsoft.com/office/drawing/2014/main" id="{D0590C56-091E-6110-E17D-0C2E1E839FF7}"/>
              </a:ext>
            </a:extLst>
          </p:cNvPr>
          <p:cNvSpPr/>
          <p:nvPr/>
        </p:nvSpPr>
        <p:spPr>
          <a:xfrm>
            <a:off x="1634776" y="3710669"/>
            <a:ext cx="950054" cy="616317"/>
          </a:xfrm>
          <a:prstGeom prst="foldedCorner">
            <a:avLst>
              <a:gd name="adj" fmla="val 25855"/>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00" dirty="0">
                <a:solidFill>
                  <a:schemeClr val="tx1"/>
                </a:solidFill>
              </a:rPr>
              <a:t>Codebase</a:t>
            </a:r>
          </a:p>
        </p:txBody>
      </p:sp>
      <p:sp>
        <p:nvSpPr>
          <p:cNvPr id="75" name="Rectangle 74">
            <a:extLst>
              <a:ext uri="{FF2B5EF4-FFF2-40B4-BE49-F238E27FC236}">
                <a16:creationId xmlns:a16="http://schemas.microsoft.com/office/drawing/2014/main" id="{67F22B73-935F-5775-D9F9-9F1945926B6C}"/>
              </a:ext>
            </a:extLst>
          </p:cNvPr>
          <p:cNvSpPr/>
          <p:nvPr/>
        </p:nvSpPr>
        <p:spPr>
          <a:xfrm>
            <a:off x="6809994" y="1399094"/>
            <a:ext cx="1902589" cy="3260432"/>
          </a:xfrm>
          <a:prstGeom prst="rect">
            <a:avLst/>
          </a:prstGeom>
          <a:noFill/>
          <a:ln w="28575">
            <a:solidFill>
              <a:srgbClr val="F56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12" name="Group 11">
            <a:extLst>
              <a:ext uri="{FF2B5EF4-FFF2-40B4-BE49-F238E27FC236}">
                <a16:creationId xmlns:a16="http://schemas.microsoft.com/office/drawing/2014/main" id="{12200ADE-3AAC-88C8-0A77-84C09DA425A2}"/>
              </a:ext>
            </a:extLst>
          </p:cNvPr>
          <p:cNvGrpSpPr>
            <a:grpSpLocks noChangeAspect="1"/>
          </p:cNvGrpSpPr>
          <p:nvPr/>
        </p:nvGrpSpPr>
        <p:grpSpPr>
          <a:xfrm>
            <a:off x="7567708" y="2649950"/>
            <a:ext cx="949569" cy="617220"/>
            <a:chOff x="1816520" y="2473703"/>
            <a:chExt cx="2762075" cy="1910593"/>
          </a:xfrm>
          <a:solidFill>
            <a:schemeClr val="accent4">
              <a:lumMod val="75000"/>
            </a:schemeClr>
          </a:solidFill>
        </p:grpSpPr>
        <p:sp>
          <p:nvSpPr>
            <p:cNvPr id="13" name="Rectangle 12">
              <a:extLst>
                <a:ext uri="{FF2B5EF4-FFF2-40B4-BE49-F238E27FC236}">
                  <a16:creationId xmlns:a16="http://schemas.microsoft.com/office/drawing/2014/main" id="{590663B0-131D-EEEF-3076-131FA11D7BA7}"/>
                </a:ext>
              </a:extLst>
            </p:cNvPr>
            <p:cNvSpPr/>
            <p:nvPr/>
          </p:nvSpPr>
          <p:spPr>
            <a:xfrm>
              <a:off x="1816520" y="2473703"/>
              <a:ext cx="2762075" cy="19105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err="1"/>
            </a:p>
          </p:txBody>
        </p:sp>
        <p:pic>
          <p:nvPicPr>
            <p:cNvPr id="14" name="Graphic 13">
              <a:extLst>
                <a:ext uri="{FF2B5EF4-FFF2-40B4-BE49-F238E27FC236}">
                  <a16:creationId xmlns:a16="http://schemas.microsoft.com/office/drawing/2014/main" id="{1FF3AA83-01E8-B26E-9D50-7306A9580BA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21195" y="2473703"/>
              <a:ext cx="1371600" cy="1371600"/>
            </a:xfrm>
            <a:prstGeom prst="rect">
              <a:avLst/>
            </a:prstGeom>
          </p:spPr>
        </p:pic>
        <p:pic>
          <p:nvPicPr>
            <p:cNvPr id="15" name="Graphic 14">
              <a:extLst>
                <a:ext uri="{FF2B5EF4-FFF2-40B4-BE49-F238E27FC236}">
                  <a16:creationId xmlns:a16="http://schemas.microsoft.com/office/drawing/2014/main" id="{80B45ACF-69F9-5884-42F3-26050A870C1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16520" y="2909930"/>
              <a:ext cx="1371600" cy="1371600"/>
            </a:xfrm>
            <a:prstGeom prst="rect">
              <a:avLst/>
            </a:prstGeom>
          </p:spPr>
        </p:pic>
        <p:pic>
          <p:nvPicPr>
            <p:cNvPr id="18" name="Graphic 17">
              <a:extLst>
                <a:ext uri="{FF2B5EF4-FFF2-40B4-BE49-F238E27FC236}">
                  <a16:creationId xmlns:a16="http://schemas.microsoft.com/office/drawing/2014/main" id="{8FCA6425-C82B-C38B-D960-1E0341115D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06995" y="2882666"/>
              <a:ext cx="1371600" cy="1371600"/>
            </a:xfrm>
            <a:prstGeom prst="rect">
              <a:avLst/>
            </a:prstGeom>
          </p:spPr>
        </p:pic>
      </p:grpSp>
      <p:sp>
        <p:nvSpPr>
          <p:cNvPr id="79" name="TextBox 78">
            <a:extLst>
              <a:ext uri="{FF2B5EF4-FFF2-40B4-BE49-F238E27FC236}">
                <a16:creationId xmlns:a16="http://schemas.microsoft.com/office/drawing/2014/main" id="{00EB2997-CA5E-742D-438B-5CEFC9A82CA7}"/>
              </a:ext>
            </a:extLst>
          </p:cNvPr>
          <p:cNvSpPr txBox="1"/>
          <p:nvPr/>
        </p:nvSpPr>
        <p:spPr>
          <a:xfrm>
            <a:off x="384849" y="4342059"/>
            <a:ext cx="1423467" cy="338554"/>
          </a:xfrm>
          <a:prstGeom prst="rect">
            <a:avLst/>
          </a:prstGeom>
          <a:noFill/>
        </p:spPr>
        <p:txBody>
          <a:bodyPr wrap="none" lIns="0" rIns="0" rtlCol="0">
            <a:spAutoFit/>
          </a:bodyPr>
          <a:lstStyle/>
          <a:p>
            <a:pPr algn="ctr"/>
            <a:r>
              <a:rPr lang="en-US" sz="1600" b="1" dirty="0" err="1"/>
              <a:t>AppDev</a:t>
            </a:r>
            <a:r>
              <a:rPr lang="en-US" sz="1600" b="1" dirty="0"/>
              <a:t> teams</a:t>
            </a:r>
          </a:p>
        </p:txBody>
      </p:sp>
      <p:sp>
        <p:nvSpPr>
          <p:cNvPr id="3" name="TextBox 2">
            <a:extLst>
              <a:ext uri="{FF2B5EF4-FFF2-40B4-BE49-F238E27FC236}">
                <a16:creationId xmlns:a16="http://schemas.microsoft.com/office/drawing/2014/main" id="{CB5F6293-003E-1FA5-3D7D-A46363182E80}"/>
              </a:ext>
            </a:extLst>
          </p:cNvPr>
          <p:cNvSpPr txBox="1"/>
          <p:nvPr/>
        </p:nvSpPr>
        <p:spPr>
          <a:xfrm>
            <a:off x="6864859" y="4342060"/>
            <a:ext cx="1824575" cy="584775"/>
          </a:xfrm>
          <a:prstGeom prst="rect">
            <a:avLst/>
          </a:prstGeom>
          <a:noFill/>
        </p:spPr>
        <p:txBody>
          <a:bodyPr wrap="square" lIns="0" rIns="0" rtlCol="0">
            <a:spAutoFit/>
          </a:bodyPr>
          <a:lstStyle/>
          <a:p>
            <a:pPr algn="ctr"/>
            <a:r>
              <a:rPr lang="en-US" sz="1600" b="1" dirty="0"/>
              <a:t>Infra/ops teams</a:t>
            </a:r>
          </a:p>
          <a:p>
            <a:pPr algn="ctr"/>
            <a:endParaRPr lang="en-US" sz="1600" b="1" dirty="0"/>
          </a:p>
        </p:txBody>
      </p:sp>
      <p:sp>
        <p:nvSpPr>
          <p:cNvPr id="9" name="TextBox 8">
            <a:extLst>
              <a:ext uri="{FF2B5EF4-FFF2-40B4-BE49-F238E27FC236}">
                <a16:creationId xmlns:a16="http://schemas.microsoft.com/office/drawing/2014/main" id="{6AC9676A-FC6F-F8E7-0463-D73908063BFC}"/>
              </a:ext>
            </a:extLst>
          </p:cNvPr>
          <p:cNvSpPr txBox="1"/>
          <p:nvPr/>
        </p:nvSpPr>
        <p:spPr>
          <a:xfrm>
            <a:off x="6986482" y="2528319"/>
            <a:ext cx="387928" cy="854080"/>
          </a:xfrm>
          <a:prstGeom prst="rect">
            <a:avLst/>
          </a:prstGeom>
          <a:noFill/>
        </p:spPr>
        <p:txBody>
          <a:bodyPr wrap="none" lIns="0" rIns="0" rtlCol="0">
            <a:spAutoFit/>
          </a:bodyPr>
          <a:lstStyle/>
          <a:p>
            <a:pPr algn="ctr"/>
            <a:r>
              <a:rPr lang="en-US" sz="4950" b="1" dirty="0"/>
              <a:t>?</a:t>
            </a:r>
          </a:p>
        </p:txBody>
      </p:sp>
      <p:sp>
        <p:nvSpPr>
          <p:cNvPr id="7" name="Rectangle 6">
            <a:extLst>
              <a:ext uri="{FF2B5EF4-FFF2-40B4-BE49-F238E27FC236}">
                <a16:creationId xmlns:a16="http://schemas.microsoft.com/office/drawing/2014/main" id="{BF7135E9-CC5C-04E9-1FAE-865463DF1ADC}"/>
              </a:ext>
            </a:extLst>
          </p:cNvPr>
          <p:cNvSpPr/>
          <p:nvPr/>
        </p:nvSpPr>
        <p:spPr>
          <a:xfrm>
            <a:off x="2730942" y="1598165"/>
            <a:ext cx="798611" cy="61631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CI/CD</a:t>
            </a:r>
            <a:br>
              <a:rPr lang="en-US" sz="1000" dirty="0">
                <a:solidFill>
                  <a:schemeClr val="tx1"/>
                </a:solidFill>
              </a:rPr>
            </a:br>
            <a:r>
              <a:rPr lang="en-US" sz="1000" dirty="0">
                <a:solidFill>
                  <a:schemeClr val="tx1"/>
                </a:solidFill>
              </a:rPr>
              <a:t>(</a:t>
            </a:r>
            <a:r>
              <a:rPr lang="en-US" sz="1000" dirty="0" err="1">
                <a:solidFill>
                  <a:schemeClr val="tx1"/>
                </a:solidFill>
              </a:rPr>
              <a:t>GitOps</a:t>
            </a:r>
            <a:r>
              <a:rPr lang="en-US" sz="1000" dirty="0">
                <a:solidFill>
                  <a:schemeClr val="tx1"/>
                </a:solidFill>
              </a:rPr>
              <a:t>)</a:t>
            </a:r>
          </a:p>
        </p:txBody>
      </p:sp>
      <p:sp>
        <p:nvSpPr>
          <p:cNvPr id="8" name="Rectangle 7">
            <a:extLst>
              <a:ext uri="{FF2B5EF4-FFF2-40B4-BE49-F238E27FC236}">
                <a16:creationId xmlns:a16="http://schemas.microsoft.com/office/drawing/2014/main" id="{4741088C-AA39-B78D-9E15-0DF4FFDFE057}"/>
              </a:ext>
            </a:extLst>
          </p:cNvPr>
          <p:cNvSpPr/>
          <p:nvPr/>
        </p:nvSpPr>
        <p:spPr>
          <a:xfrm>
            <a:off x="3675664" y="1598165"/>
            <a:ext cx="1049691" cy="61631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Monitoring</a:t>
            </a:r>
            <a:br>
              <a:rPr lang="en-US" sz="1000" dirty="0">
                <a:solidFill>
                  <a:schemeClr val="tx1"/>
                </a:solidFill>
              </a:rPr>
            </a:br>
            <a:r>
              <a:rPr lang="en-US" sz="1000" dirty="0">
                <a:solidFill>
                  <a:schemeClr val="tx1"/>
                </a:solidFill>
              </a:rPr>
              <a:t>(CloudWatch)</a:t>
            </a:r>
          </a:p>
        </p:txBody>
      </p:sp>
      <p:sp>
        <p:nvSpPr>
          <p:cNvPr id="10" name="Rectangle 9">
            <a:extLst>
              <a:ext uri="{FF2B5EF4-FFF2-40B4-BE49-F238E27FC236}">
                <a16:creationId xmlns:a16="http://schemas.microsoft.com/office/drawing/2014/main" id="{F7C882C4-11F2-84C5-9790-CA5EF76E9391}"/>
              </a:ext>
            </a:extLst>
          </p:cNvPr>
          <p:cNvSpPr/>
          <p:nvPr/>
        </p:nvSpPr>
        <p:spPr>
          <a:xfrm>
            <a:off x="4871466" y="1598165"/>
            <a:ext cx="798611" cy="61631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Security</a:t>
            </a:r>
            <a:br>
              <a:rPr lang="en-US" sz="1000" dirty="0">
                <a:solidFill>
                  <a:schemeClr val="tx1"/>
                </a:solidFill>
              </a:rPr>
            </a:br>
            <a:r>
              <a:rPr lang="en-US" sz="1000" dirty="0">
                <a:solidFill>
                  <a:schemeClr val="tx1"/>
                </a:solidFill>
              </a:rPr>
              <a:t>(Top priority)</a:t>
            </a:r>
          </a:p>
        </p:txBody>
      </p:sp>
      <p:sp>
        <p:nvSpPr>
          <p:cNvPr id="40" name="Rectangle 39">
            <a:extLst>
              <a:ext uri="{FF2B5EF4-FFF2-40B4-BE49-F238E27FC236}">
                <a16:creationId xmlns:a16="http://schemas.microsoft.com/office/drawing/2014/main" id="{959EFD78-B594-A20F-F52E-59D9FC9A90B0}"/>
              </a:ext>
            </a:extLst>
          </p:cNvPr>
          <p:cNvSpPr/>
          <p:nvPr/>
        </p:nvSpPr>
        <p:spPr>
          <a:xfrm>
            <a:off x="5816189" y="1598165"/>
            <a:ext cx="679359" cy="61631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IaC</a:t>
            </a:r>
            <a:br>
              <a:rPr lang="en-US" sz="1000" dirty="0">
                <a:solidFill>
                  <a:schemeClr val="tx1"/>
                </a:solidFill>
              </a:rPr>
            </a:br>
            <a:r>
              <a:rPr lang="en-US" sz="700" dirty="0">
                <a:solidFill>
                  <a:schemeClr val="tx1"/>
                </a:solidFill>
              </a:rPr>
              <a:t>(Terraform)</a:t>
            </a:r>
            <a:endParaRPr lang="en-US" sz="1000" dirty="0">
              <a:solidFill>
                <a:schemeClr val="tx1"/>
              </a:solidFill>
            </a:endParaRPr>
          </a:p>
        </p:txBody>
      </p:sp>
      <p:sp>
        <p:nvSpPr>
          <p:cNvPr id="42" name="Rectangle 41">
            <a:extLst>
              <a:ext uri="{FF2B5EF4-FFF2-40B4-BE49-F238E27FC236}">
                <a16:creationId xmlns:a16="http://schemas.microsoft.com/office/drawing/2014/main" id="{DD308B98-9215-0AD2-9C30-D7717E4A72B4}"/>
              </a:ext>
            </a:extLst>
          </p:cNvPr>
          <p:cNvSpPr/>
          <p:nvPr/>
        </p:nvSpPr>
        <p:spPr>
          <a:xfrm>
            <a:off x="2730942" y="2644098"/>
            <a:ext cx="798611" cy="61631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CI/CD</a:t>
            </a:r>
            <a:br>
              <a:rPr lang="en-US" sz="1000" dirty="0">
                <a:solidFill>
                  <a:schemeClr val="tx1"/>
                </a:solidFill>
              </a:rPr>
            </a:br>
            <a:r>
              <a:rPr lang="en-US" sz="1000" dirty="0">
                <a:solidFill>
                  <a:schemeClr val="tx1"/>
                </a:solidFill>
              </a:rPr>
              <a:t>(AIOps)</a:t>
            </a:r>
          </a:p>
        </p:txBody>
      </p:sp>
      <p:sp>
        <p:nvSpPr>
          <p:cNvPr id="43" name="Rectangle 42">
            <a:extLst>
              <a:ext uri="{FF2B5EF4-FFF2-40B4-BE49-F238E27FC236}">
                <a16:creationId xmlns:a16="http://schemas.microsoft.com/office/drawing/2014/main" id="{4F805F25-4E83-CC15-D70F-0C7486AD63B5}"/>
              </a:ext>
            </a:extLst>
          </p:cNvPr>
          <p:cNvSpPr/>
          <p:nvPr/>
        </p:nvSpPr>
        <p:spPr>
          <a:xfrm>
            <a:off x="3675664" y="2644098"/>
            <a:ext cx="1049691" cy="61631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Monitoring</a:t>
            </a:r>
            <a:br>
              <a:rPr lang="en-US" sz="1000" dirty="0">
                <a:solidFill>
                  <a:schemeClr val="tx1"/>
                </a:solidFill>
              </a:rPr>
            </a:br>
            <a:r>
              <a:rPr lang="en-US" sz="1000" dirty="0">
                <a:solidFill>
                  <a:schemeClr val="tx1"/>
                </a:solidFill>
              </a:rPr>
              <a:t>(Grafana)</a:t>
            </a:r>
          </a:p>
        </p:txBody>
      </p:sp>
      <p:sp>
        <p:nvSpPr>
          <p:cNvPr id="44" name="Rectangle 43">
            <a:extLst>
              <a:ext uri="{FF2B5EF4-FFF2-40B4-BE49-F238E27FC236}">
                <a16:creationId xmlns:a16="http://schemas.microsoft.com/office/drawing/2014/main" id="{C9081C69-99BC-017D-0CA5-B68C047CD1A6}"/>
              </a:ext>
            </a:extLst>
          </p:cNvPr>
          <p:cNvSpPr/>
          <p:nvPr/>
        </p:nvSpPr>
        <p:spPr>
          <a:xfrm>
            <a:off x="4871466" y="2644098"/>
            <a:ext cx="798611" cy="61631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Security</a:t>
            </a:r>
            <a:br>
              <a:rPr lang="en-US" sz="1000" dirty="0">
                <a:solidFill>
                  <a:schemeClr val="tx1"/>
                </a:solidFill>
              </a:rPr>
            </a:br>
            <a:r>
              <a:rPr lang="en-US" sz="1000" dirty="0">
                <a:solidFill>
                  <a:schemeClr val="tx1"/>
                </a:solidFill>
              </a:rPr>
              <a:t>(Maybe later)</a:t>
            </a:r>
          </a:p>
        </p:txBody>
      </p:sp>
      <p:sp>
        <p:nvSpPr>
          <p:cNvPr id="45" name="Rectangle 44">
            <a:extLst>
              <a:ext uri="{FF2B5EF4-FFF2-40B4-BE49-F238E27FC236}">
                <a16:creationId xmlns:a16="http://schemas.microsoft.com/office/drawing/2014/main" id="{F85892A0-2B70-5C56-7D5C-2323FEF7A228}"/>
              </a:ext>
            </a:extLst>
          </p:cNvPr>
          <p:cNvSpPr/>
          <p:nvPr/>
        </p:nvSpPr>
        <p:spPr>
          <a:xfrm>
            <a:off x="5816189" y="2644098"/>
            <a:ext cx="679359" cy="61631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IaC</a:t>
            </a:r>
            <a:br>
              <a:rPr lang="en-US" sz="1000" dirty="0">
                <a:solidFill>
                  <a:schemeClr val="tx1"/>
                </a:solidFill>
              </a:rPr>
            </a:br>
            <a:r>
              <a:rPr lang="en-US" sz="1000" dirty="0">
                <a:solidFill>
                  <a:schemeClr val="tx1"/>
                </a:solidFill>
              </a:rPr>
              <a:t>(CDK)</a:t>
            </a:r>
          </a:p>
        </p:txBody>
      </p:sp>
      <p:sp>
        <p:nvSpPr>
          <p:cNvPr id="46" name="Rectangle 45">
            <a:extLst>
              <a:ext uri="{FF2B5EF4-FFF2-40B4-BE49-F238E27FC236}">
                <a16:creationId xmlns:a16="http://schemas.microsoft.com/office/drawing/2014/main" id="{39C6C85B-FDF5-B4DA-020C-BF9B441C6FDA}"/>
              </a:ext>
            </a:extLst>
          </p:cNvPr>
          <p:cNvSpPr/>
          <p:nvPr/>
        </p:nvSpPr>
        <p:spPr>
          <a:xfrm>
            <a:off x="2730942" y="3710669"/>
            <a:ext cx="798611" cy="61631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CI/CD</a:t>
            </a:r>
            <a:br>
              <a:rPr lang="en-US" sz="1000" dirty="0">
                <a:solidFill>
                  <a:schemeClr val="tx1"/>
                </a:solidFill>
              </a:rPr>
            </a:br>
            <a:r>
              <a:rPr lang="en-US" sz="1000" dirty="0">
                <a:solidFill>
                  <a:schemeClr val="tx1"/>
                </a:solidFill>
              </a:rPr>
              <a:t>(</a:t>
            </a:r>
            <a:r>
              <a:rPr lang="en-US" sz="1000" dirty="0" err="1">
                <a:solidFill>
                  <a:schemeClr val="tx1"/>
                </a:solidFill>
              </a:rPr>
              <a:t>ClickOps</a:t>
            </a:r>
            <a:r>
              <a:rPr lang="en-US" sz="1000" dirty="0">
                <a:solidFill>
                  <a:schemeClr val="tx1"/>
                </a:solidFill>
              </a:rPr>
              <a:t>)</a:t>
            </a:r>
          </a:p>
        </p:txBody>
      </p:sp>
      <p:sp>
        <p:nvSpPr>
          <p:cNvPr id="47" name="Rectangle 46">
            <a:extLst>
              <a:ext uri="{FF2B5EF4-FFF2-40B4-BE49-F238E27FC236}">
                <a16:creationId xmlns:a16="http://schemas.microsoft.com/office/drawing/2014/main" id="{F1648FCD-F38D-BBA4-CD99-D6FEE1728B9A}"/>
              </a:ext>
            </a:extLst>
          </p:cNvPr>
          <p:cNvSpPr/>
          <p:nvPr/>
        </p:nvSpPr>
        <p:spPr>
          <a:xfrm>
            <a:off x="3675664" y="3710669"/>
            <a:ext cx="1049691" cy="61631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Monitoring</a:t>
            </a:r>
            <a:br>
              <a:rPr lang="en-US" sz="1000" dirty="0">
                <a:solidFill>
                  <a:schemeClr val="tx1"/>
                </a:solidFill>
              </a:rPr>
            </a:br>
            <a:r>
              <a:rPr lang="en-US" sz="1000" dirty="0">
                <a:solidFill>
                  <a:schemeClr val="tx1"/>
                </a:solidFill>
              </a:rPr>
              <a:t>(</a:t>
            </a:r>
            <a:r>
              <a:rPr lang="en-US" sz="1000" dirty="0" err="1">
                <a:solidFill>
                  <a:schemeClr val="tx1"/>
                </a:solidFill>
              </a:rPr>
              <a:t>console.log</a:t>
            </a:r>
            <a:r>
              <a:rPr lang="en-US" sz="1000" dirty="0">
                <a:solidFill>
                  <a:schemeClr val="tx1"/>
                </a:solidFill>
              </a:rPr>
              <a:t>)</a:t>
            </a:r>
          </a:p>
        </p:txBody>
      </p:sp>
      <p:sp>
        <p:nvSpPr>
          <p:cNvPr id="48" name="Rectangle 47">
            <a:extLst>
              <a:ext uri="{FF2B5EF4-FFF2-40B4-BE49-F238E27FC236}">
                <a16:creationId xmlns:a16="http://schemas.microsoft.com/office/drawing/2014/main" id="{73C6DDEE-9C4B-71F6-B035-2BE546FDB684}"/>
              </a:ext>
            </a:extLst>
          </p:cNvPr>
          <p:cNvSpPr/>
          <p:nvPr/>
        </p:nvSpPr>
        <p:spPr>
          <a:xfrm>
            <a:off x="4871466" y="3710669"/>
            <a:ext cx="798611" cy="61631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Security</a:t>
            </a:r>
            <a:br>
              <a:rPr lang="en-US" sz="1000" dirty="0">
                <a:solidFill>
                  <a:schemeClr val="tx1"/>
                </a:solidFill>
              </a:rPr>
            </a:br>
            <a:r>
              <a:rPr lang="en-US" sz="1000" dirty="0">
                <a:solidFill>
                  <a:schemeClr val="tx1"/>
                </a:solidFill>
              </a:rPr>
              <a:t>(What?)</a:t>
            </a:r>
          </a:p>
        </p:txBody>
      </p:sp>
      <p:sp>
        <p:nvSpPr>
          <p:cNvPr id="49" name="Rectangle 48">
            <a:extLst>
              <a:ext uri="{FF2B5EF4-FFF2-40B4-BE49-F238E27FC236}">
                <a16:creationId xmlns:a16="http://schemas.microsoft.com/office/drawing/2014/main" id="{92F68E02-F3AA-A5DE-E2EF-7622A7DFFA71}"/>
              </a:ext>
            </a:extLst>
          </p:cNvPr>
          <p:cNvSpPr/>
          <p:nvPr/>
        </p:nvSpPr>
        <p:spPr>
          <a:xfrm>
            <a:off x="5816189" y="3718657"/>
            <a:ext cx="679359" cy="61631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IaC</a:t>
            </a:r>
            <a:br>
              <a:rPr lang="en-US" sz="1000" dirty="0">
                <a:solidFill>
                  <a:schemeClr val="tx1"/>
                </a:solidFill>
              </a:rPr>
            </a:br>
            <a:r>
              <a:rPr lang="en-US" sz="800" dirty="0">
                <a:solidFill>
                  <a:schemeClr val="tx1"/>
                </a:solidFill>
              </a:rPr>
              <a:t>(Bash + CLI)</a:t>
            </a:r>
            <a:endParaRPr lang="en-US" sz="1000" dirty="0">
              <a:solidFill>
                <a:schemeClr val="tx1"/>
              </a:solidFill>
            </a:endParaRPr>
          </a:p>
        </p:txBody>
      </p:sp>
    </p:spTree>
    <p:extLst>
      <p:ext uri="{BB962C8B-B14F-4D97-AF65-F5344CB8AC3E}">
        <p14:creationId xmlns:p14="http://schemas.microsoft.com/office/powerpoint/2010/main" val="19044551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76FC7036-64E6-4619-3585-6A03A186671A}"/>
              </a:ext>
            </a:extLst>
          </p:cNvPr>
          <p:cNvSpPr/>
          <p:nvPr/>
        </p:nvSpPr>
        <p:spPr>
          <a:xfrm>
            <a:off x="241901" y="1399095"/>
            <a:ext cx="5655031" cy="3260432"/>
          </a:xfrm>
          <a:prstGeom prst="rect">
            <a:avLst/>
          </a:prstGeom>
          <a:noFill/>
          <a:ln w="28575">
            <a:solidFill>
              <a:srgbClr val="F56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E4F32183-9A2D-6208-4ED9-F8FA87A0301D}"/>
              </a:ext>
            </a:extLst>
          </p:cNvPr>
          <p:cNvSpPr>
            <a:spLocks noGrp="1"/>
          </p:cNvSpPr>
          <p:nvPr>
            <p:ph type="title"/>
          </p:nvPr>
        </p:nvSpPr>
        <p:spPr/>
        <p:txBody>
          <a:bodyPr spcFirstLastPara="1" vert="horz" wrap="square" lIns="0" tIns="34290" rIns="0" bIns="34290" rtlCol="0" anchor="t" anchorCtr="0">
            <a:noAutofit/>
          </a:bodyPr>
          <a:lstStyle/>
          <a:p>
            <a:r>
              <a:rPr lang="en-US" dirty="0"/>
              <a:t>Shift-left empowered by Platform Engineering</a:t>
            </a:r>
          </a:p>
        </p:txBody>
      </p:sp>
      <p:grpSp>
        <p:nvGrpSpPr>
          <p:cNvPr id="21" name="Group 20">
            <a:extLst>
              <a:ext uri="{FF2B5EF4-FFF2-40B4-BE49-F238E27FC236}">
                <a16:creationId xmlns:a16="http://schemas.microsoft.com/office/drawing/2014/main" id="{48CA6402-13D5-EE6B-14A5-C748B7D758E9}"/>
              </a:ext>
            </a:extLst>
          </p:cNvPr>
          <p:cNvGrpSpPr>
            <a:grpSpLocks noChangeAspect="1"/>
          </p:cNvGrpSpPr>
          <p:nvPr/>
        </p:nvGrpSpPr>
        <p:grpSpPr>
          <a:xfrm>
            <a:off x="511423" y="1588711"/>
            <a:ext cx="949569" cy="617220"/>
            <a:chOff x="7874769" y="2473703"/>
            <a:chExt cx="2762075" cy="1910593"/>
          </a:xfrm>
          <a:solidFill>
            <a:srgbClr val="0070C0"/>
          </a:solidFill>
        </p:grpSpPr>
        <p:sp>
          <p:nvSpPr>
            <p:cNvPr id="22" name="Rectangle 21">
              <a:extLst>
                <a:ext uri="{FF2B5EF4-FFF2-40B4-BE49-F238E27FC236}">
                  <a16:creationId xmlns:a16="http://schemas.microsoft.com/office/drawing/2014/main" id="{7E5A1311-5F99-48AC-17B0-24F1BB6EED19}"/>
                </a:ext>
              </a:extLst>
            </p:cNvPr>
            <p:cNvSpPr/>
            <p:nvPr/>
          </p:nvSpPr>
          <p:spPr>
            <a:xfrm>
              <a:off x="7874769" y="2473703"/>
              <a:ext cx="2762075" cy="19105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err="1"/>
            </a:p>
          </p:txBody>
        </p:sp>
        <p:pic>
          <p:nvPicPr>
            <p:cNvPr id="23" name="Graphic 22">
              <a:extLst>
                <a:ext uri="{FF2B5EF4-FFF2-40B4-BE49-F238E27FC236}">
                  <a16:creationId xmlns:a16="http://schemas.microsoft.com/office/drawing/2014/main" id="{288C0BFB-0545-8158-7DD9-00E457B2FB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9444" y="2473703"/>
              <a:ext cx="1371600" cy="1371600"/>
            </a:xfrm>
            <a:prstGeom prst="rect">
              <a:avLst/>
            </a:prstGeom>
          </p:spPr>
        </p:pic>
        <p:pic>
          <p:nvPicPr>
            <p:cNvPr id="24" name="Graphic 23">
              <a:extLst>
                <a:ext uri="{FF2B5EF4-FFF2-40B4-BE49-F238E27FC236}">
                  <a16:creationId xmlns:a16="http://schemas.microsoft.com/office/drawing/2014/main" id="{4ABA62F9-3A36-60B5-159F-59997E05C1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74769" y="2909930"/>
              <a:ext cx="1371600" cy="1371600"/>
            </a:xfrm>
            <a:prstGeom prst="rect">
              <a:avLst/>
            </a:prstGeom>
          </p:spPr>
        </p:pic>
        <p:pic>
          <p:nvPicPr>
            <p:cNvPr id="25" name="Graphic 24">
              <a:extLst>
                <a:ext uri="{FF2B5EF4-FFF2-40B4-BE49-F238E27FC236}">
                  <a16:creationId xmlns:a16="http://schemas.microsoft.com/office/drawing/2014/main" id="{BEFAB750-0AED-5CE5-CC77-43708F33B9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65244" y="2882666"/>
              <a:ext cx="1371600" cy="1371600"/>
            </a:xfrm>
            <a:prstGeom prst="rect">
              <a:avLst/>
            </a:prstGeom>
          </p:spPr>
        </p:pic>
      </p:grpSp>
      <p:sp>
        <p:nvSpPr>
          <p:cNvPr id="26" name="TextBox 25">
            <a:extLst>
              <a:ext uri="{FF2B5EF4-FFF2-40B4-BE49-F238E27FC236}">
                <a16:creationId xmlns:a16="http://schemas.microsoft.com/office/drawing/2014/main" id="{F9171339-919F-6F87-4688-AB635D863FF3}"/>
              </a:ext>
            </a:extLst>
          </p:cNvPr>
          <p:cNvSpPr txBox="1"/>
          <p:nvPr/>
        </p:nvSpPr>
        <p:spPr>
          <a:xfrm>
            <a:off x="384849" y="4342059"/>
            <a:ext cx="1423467" cy="338554"/>
          </a:xfrm>
          <a:prstGeom prst="rect">
            <a:avLst/>
          </a:prstGeom>
          <a:noFill/>
        </p:spPr>
        <p:txBody>
          <a:bodyPr wrap="none" lIns="0" rIns="0" rtlCol="0">
            <a:spAutoFit/>
          </a:bodyPr>
          <a:lstStyle/>
          <a:p>
            <a:pPr algn="ctr"/>
            <a:r>
              <a:rPr lang="en-US" sz="1600" b="1" dirty="0" err="1"/>
              <a:t>AppDev</a:t>
            </a:r>
            <a:r>
              <a:rPr lang="en-US" sz="1600" b="1" dirty="0"/>
              <a:t> teams</a:t>
            </a:r>
          </a:p>
        </p:txBody>
      </p:sp>
      <p:grpSp>
        <p:nvGrpSpPr>
          <p:cNvPr id="27" name="Group 26">
            <a:extLst>
              <a:ext uri="{FF2B5EF4-FFF2-40B4-BE49-F238E27FC236}">
                <a16:creationId xmlns:a16="http://schemas.microsoft.com/office/drawing/2014/main" id="{970E50EB-DC89-D83B-F8E8-24006F56ECBE}"/>
              </a:ext>
            </a:extLst>
          </p:cNvPr>
          <p:cNvGrpSpPr>
            <a:grpSpLocks noChangeAspect="1"/>
          </p:cNvGrpSpPr>
          <p:nvPr/>
        </p:nvGrpSpPr>
        <p:grpSpPr>
          <a:xfrm>
            <a:off x="508178" y="2635208"/>
            <a:ext cx="949569" cy="617220"/>
            <a:chOff x="7874769" y="2473703"/>
            <a:chExt cx="2762075" cy="1910593"/>
          </a:xfrm>
          <a:solidFill>
            <a:srgbClr val="0070C0"/>
          </a:solidFill>
        </p:grpSpPr>
        <p:sp>
          <p:nvSpPr>
            <p:cNvPr id="28" name="Rectangle 27">
              <a:extLst>
                <a:ext uri="{FF2B5EF4-FFF2-40B4-BE49-F238E27FC236}">
                  <a16:creationId xmlns:a16="http://schemas.microsoft.com/office/drawing/2014/main" id="{E8A151B6-4130-6F2F-D498-AB1159350575}"/>
                </a:ext>
              </a:extLst>
            </p:cNvPr>
            <p:cNvSpPr/>
            <p:nvPr/>
          </p:nvSpPr>
          <p:spPr>
            <a:xfrm>
              <a:off x="7874769" y="2473703"/>
              <a:ext cx="2762075" cy="19105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err="1"/>
            </a:p>
          </p:txBody>
        </p:sp>
        <p:pic>
          <p:nvPicPr>
            <p:cNvPr id="29" name="Graphic 28">
              <a:extLst>
                <a:ext uri="{FF2B5EF4-FFF2-40B4-BE49-F238E27FC236}">
                  <a16:creationId xmlns:a16="http://schemas.microsoft.com/office/drawing/2014/main" id="{4DDED616-3584-CFA7-8D52-42DC31E1F6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9444" y="2473703"/>
              <a:ext cx="1371600" cy="1371600"/>
            </a:xfrm>
            <a:prstGeom prst="rect">
              <a:avLst/>
            </a:prstGeom>
          </p:spPr>
        </p:pic>
        <p:pic>
          <p:nvPicPr>
            <p:cNvPr id="30" name="Graphic 29">
              <a:extLst>
                <a:ext uri="{FF2B5EF4-FFF2-40B4-BE49-F238E27FC236}">
                  <a16:creationId xmlns:a16="http://schemas.microsoft.com/office/drawing/2014/main" id="{8CAB62D7-FFB4-7CC5-E40C-DC4E2B7079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74769" y="2909930"/>
              <a:ext cx="1371600" cy="1371600"/>
            </a:xfrm>
            <a:prstGeom prst="rect">
              <a:avLst/>
            </a:prstGeom>
          </p:spPr>
        </p:pic>
        <p:pic>
          <p:nvPicPr>
            <p:cNvPr id="31" name="Graphic 30">
              <a:extLst>
                <a:ext uri="{FF2B5EF4-FFF2-40B4-BE49-F238E27FC236}">
                  <a16:creationId xmlns:a16="http://schemas.microsoft.com/office/drawing/2014/main" id="{6A67121F-6658-EEE9-45F0-CB4B967CCC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65244" y="2882666"/>
              <a:ext cx="1371600" cy="1371600"/>
            </a:xfrm>
            <a:prstGeom prst="rect">
              <a:avLst/>
            </a:prstGeom>
          </p:spPr>
        </p:pic>
      </p:grpSp>
      <p:grpSp>
        <p:nvGrpSpPr>
          <p:cNvPr id="32" name="Group 31">
            <a:extLst>
              <a:ext uri="{FF2B5EF4-FFF2-40B4-BE49-F238E27FC236}">
                <a16:creationId xmlns:a16="http://schemas.microsoft.com/office/drawing/2014/main" id="{77774638-38D1-6E56-C8FA-9286A014B22C}"/>
              </a:ext>
            </a:extLst>
          </p:cNvPr>
          <p:cNvGrpSpPr>
            <a:grpSpLocks noChangeAspect="1"/>
          </p:cNvGrpSpPr>
          <p:nvPr/>
        </p:nvGrpSpPr>
        <p:grpSpPr>
          <a:xfrm>
            <a:off x="501689" y="3695629"/>
            <a:ext cx="949569" cy="617220"/>
            <a:chOff x="7874769" y="2473703"/>
            <a:chExt cx="2762075" cy="1910593"/>
          </a:xfrm>
          <a:solidFill>
            <a:srgbClr val="0070C0"/>
          </a:solidFill>
        </p:grpSpPr>
        <p:sp>
          <p:nvSpPr>
            <p:cNvPr id="33" name="Rectangle 32">
              <a:extLst>
                <a:ext uri="{FF2B5EF4-FFF2-40B4-BE49-F238E27FC236}">
                  <a16:creationId xmlns:a16="http://schemas.microsoft.com/office/drawing/2014/main" id="{611AB99F-D3B4-4EEA-8371-62BD8A81D729}"/>
                </a:ext>
              </a:extLst>
            </p:cNvPr>
            <p:cNvSpPr/>
            <p:nvPr/>
          </p:nvSpPr>
          <p:spPr>
            <a:xfrm>
              <a:off x="7874769" y="2473703"/>
              <a:ext cx="2762075" cy="19105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err="1"/>
            </a:p>
          </p:txBody>
        </p:sp>
        <p:pic>
          <p:nvPicPr>
            <p:cNvPr id="34" name="Graphic 33">
              <a:extLst>
                <a:ext uri="{FF2B5EF4-FFF2-40B4-BE49-F238E27FC236}">
                  <a16:creationId xmlns:a16="http://schemas.microsoft.com/office/drawing/2014/main" id="{C5083B0E-2A49-8E0E-6F4C-490D72DBAA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9444" y="2473703"/>
              <a:ext cx="1371600" cy="1371600"/>
            </a:xfrm>
            <a:prstGeom prst="rect">
              <a:avLst/>
            </a:prstGeom>
          </p:spPr>
        </p:pic>
        <p:pic>
          <p:nvPicPr>
            <p:cNvPr id="35" name="Graphic 34">
              <a:extLst>
                <a:ext uri="{FF2B5EF4-FFF2-40B4-BE49-F238E27FC236}">
                  <a16:creationId xmlns:a16="http://schemas.microsoft.com/office/drawing/2014/main" id="{80FB8CB0-0BA2-7C23-4ACF-B41D75F2F4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74769" y="2909930"/>
              <a:ext cx="1371600" cy="1371600"/>
            </a:xfrm>
            <a:prstGeom prst="rect">
              <a:avLst/>
            </a:prstGeom>
          </p:spPr>
        </p:pic>
        <p:pic>
          <p:nvPicPr>
            <p:cNvPr id="36" name="Graphic 35">
              <a:extLst>
                <a:ext uri="{FF2B5EF4-FFF2-40B4-BE49-F238E27FC236}">
                  <a16:creationId xmlns:a16="http://schemas.microsoft.com/office/drawing/2014/main" id="{46652B92-A9E1-761F-C6FC-01C6DB08E4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65244" y="2882666"/>
              <a:ext cx="1371600" cy="1371600"/>
            </a:xfrm>
            <a:prstGeom prst="rect">
              <a:avLst/>
            </a:prstGeom>
          </p:spPr>
        </p:pic>
      </p:grpSp>
      <p:cxnSp>
        <p:nvCxnSpPr>
          <p:cNvPr id="57" name="Straight Connector 56">
            <a:extLst>
              <a:ext uri="{FF2B5EF4-FFF2-40B4-BE49-F238E27FC236}">
                <a16:creationId xmlns:a16="http://schemas.microsoft.com/office/drawing/2014/main" id="{E2B66A77-0B64-EBE3-10C9-A0A19C90FD83}"/>
              </a:ext>
            </a:extLst>
          </p:cNvPr>
          <p:cNvCxnSpPr>
            <a:cxnSpLocks/>
          </p:cNvCxnSpPr>
          <p:nvPr/>
        </p:nvCxnSpPr>
        <p:spPr>
          <a:xfrm>
            <a:off x="501920" y="2414897"/>
            <a:ext cx="5154259"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C49D292-B55C-9A52-8A67-2D36BC3DBC42}"/>
              </a:ext>
            </a:extLst>
          </p:cNvPr>
          <p:cNvCxnSpPr>
            <a:cxnSpLocks/>
          </p:cNvCxnSpPr>
          <p:nvPr/>
        </p:nvCxnSpPr>
        <p:spPr>
          <a:xfrm>
            <a:off x="501920" y="3485542"/>
            <a:ext cx="5205019"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3E9461C-EFCE-68A3-06E3-885ED1C6213A}"/>
              </a:ext>
            </a:extLst>
          </p:cNvPr>
          <p:cNvSpPr txBox="1"/>
          <p:nvPr/>
        </p:nvSpPr>
        <p:spPr>
          <a:xfrm>
            <a:off x="3712622" y="750426"/>
            <a:ext cx="3092192" cy="400110"/>
          </a:xfrm>
          <a:prstGeom prst="rect">
            <a:avLst/>
          </a:prstGeom>
          <a:noFill/>
        </p:spPr>
        <p:txBody>
          <a:bodyPr wrap="none" lIns="0" rIns="0" rtlCol="0">
            <a:spAutoFit/>
          </a:bodyPr>
          <a:lstStyle/>
          <a:p>
            <a:pPr algn="ctr"/>
            <a:r>
              <a:rPr lang="en-US" sz="2000" b="1" dirty="0">
                <a:solidFill>
                  <a:schemeClr val="accent1"/>
                </a:solidFill>
              </a:rPr>
              <a:t>Based on, empowered by</a:t>
            </a:r>
          </a:p>
        </p:txBody>
      </p:sp>
      <p:sp>
        <p:nvSpPr>
          <p:cNvPr id="75" name="Rectangle 74">
            <a:extLst>
              <a:ext uri="{FF2B5EF4-FFF2-40B4-BE49-F238E27FC236}">
                <a16:creationId xmlns:a16="http://schemas.microsoft.com/office/drawing/2014/main" id="{67F22B73-935F-5775-D9F9-9F1945926B6C}"/>
              </a:ext>
            </a:extLst>
          </p:cNvPr>
          <p:cNvSpPr/>
          <p:nvPr/>
        </p:nvSpPr>
        <p:spPr>
          <a:xfrm>
            <a:off x="6092238" y="1399094"/>
            <a:ext cx="2620345" cy="3260432"/>
          </a:xfrm>
          <a:prstGeom prst="rect">
            <a:avLst/>
          </a:prstGeom>
          <a:noFill/>
          <a:ln w="28575">
            <a:solidFill>
              <a:srgbClr val="F56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12" name="Group 11">
            <a:extLst>
              <a:ext uri="{FF2B5EF4-FFF2-40B4-BE49-F238E27FC236}">
                <a16:creationId xmlns:a16="http://schemas.microsoft.com/office/drawing/2014/main" id="{12200ADE-3AAC-88C8-0A77-84C09DA425A2}"/>
              </a:ext>
            </a:extLst>
          </p:cNvPr>
          <p:cNvGrpSpPr>
            <a:grpSpLocks noChangeAspect="1"/>
          </p:cNvGrpSpPr>
          <p:nvPr/>
        </p:nvGrpSpPr>
        <p:grpSpPr>
          <a:xfrm>
            <a:off x="7567708" y="2649950"/>
            <a:ext cx="949569" cy="617220"/>
            <a:chOff x="1816520" y="2473703"/>
            <a:chExt cx="2762075" cy="1910593"/>
          </a:xfrm>
          <a:solidFill>
            <a:schemeClr val="accent4">
              <a:lumMod val="75000"/>
            </a:schemeClr>
          </a:solidFill>
        </p:grpSpPr>
        <p:sp>
          <p:nvSpPr>
            <p:cNvPr id="13" name="Rectangle 12">
              <a:extLst>
                <a:ext uri="{FF2B5EF4-FFF2-40B4-BE49-F238E27FC236}">
                  <a16:creationId xmlns:a16="http://schemas.microsoft.com/office/drawing/2014/main" id="{590663B0-131D-EEEF-3076-131FA11D7BA7}"/>
                </a:ext>
              </a:extLst>
            </p:cNvPr>
            <p:cNvSpPr/>
            <p:nvPr/>
          </p:nvSpPr>
          <p:spPr>
            <a:xfrm>
              <a:off x="1816520" y="2473703"/>
              <a:ext cx="2762075" cy="19105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err="1"/>
            </a:p>
          </p:txBody>
        </p:sp>
        <p:pic>
          <p:nvPicPr>
            <p:cNvPr id="14" name="Graphic 13">
              <a:extLst>
                <a:ext uri="{FF2B5EF4-FFF2-40B4-BE49-F238E27FC236}">
                  <a16:creationId xmlns:a16="http://schemas.microsoft.com/office/drawing/2014/main" id="{1FF3AA83-01E8-B26E-9D50-7306A9580BA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21195" y="2473703"/>
              <a:ext cx="1371600" cy="1371600"/>
            </a:xfrm>
            <a:prstGeom prst="rect">
              <a:avLst/>
            </a:prstGeom>
          </p:spPr>
        </p:pic>
        <p:pic>
          <p:nvPicPr>
            <p:cNvPr id="15" name="Graphic 14">
              <a:extLst>
                <a:ext uri="{FF2B5EF4-FFF2-40B4-BE49-F238E27FC236}">
                  <a16:creationId xmlns:a16="http://schemas.microsoft.com/office/drawing/2014/main" id="{80B45ACF-69F9-5884-42F3-26050A870C1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16520" y="2909930"/>
              <a:ext cx="1371600" cy="1371600"/>
            </a:xfrm>
            <a:prstGeom prst="rect">
              <a:avLst/>
            </a:prstGeom>
          </p:spPr>
        </p:pic>
        <p:pic>
          <p:nvPicPr>
            <p:cNvPr id="18" name="Graphic 17">
              <a:extLst>
                <a:ext uri="{FF2B5EF4-FFF2-40B4-BE49-F238E27FC236}">
                  <a16:creationId xmlns:a16="http://schemas.microsoft.com/office/drawing/2014/main" id="{8FCA6425-C82B-C38B-D960-1E0341115D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06995" y="2882666"/>
              <a:ext cx="1371600" cy="1371600"/>
            </a:xfrm>
            <a:prstGeom prst="rect">
              <a:avLst/>
            </a:prstGeom>
          </p:spPr>
        </p:pic>
      </p:grpSp>
      <p:sp>
        <p:nvSpPr>
          <p:cNvPr id="20" name="TextBox 19">
            <a:extLst>
              <a:ext uri="{FF2B5EF4-FFF2-40B4-BE49-F238E27FC236}">
                <a16:creationId xmlns:a16="http://schemas.microsoft.com/office/drawing/2014/main" id="{7EAA758C-AF65-0A31-1610-694012CD7FBA}"/>
              </a:ext>
            </a:extLst>
          </p:cNvPr>
          <p:cNvSpPr txBox="1"/>
          <p:nvPr/>
        </p:nvSpPr>
        <p:spPr>
          <a:xfrm>
            <a:off x="7009463" y="4342059"/>
            <a:ext cx="1679970" cy="338554"/>
          </a:xfrm>
          <a:prstGeom prst="rect">
            <a:avLst/>
          </a:prstGeom>
          <a:noFill/>
        </p:spPr>
        <p:txBody>
          <a:bodyPr wrap="square" lIns="0" rIns="0" rtlCol="0">
            <a:spAutoFit/>
          </a:bodyPr>
          <a:lstStyle/>
          <a:p>
            <a:pPr algn="ctr"/>
            <a:r>
              <a:rPr lang="en-US" sz="1600" b="1" dirty="0"/>
              <a:t>Platform team</a:t>
            </a:r>
          </a:p>
        </p:txBody>
      </p:sp>
      <p:cxnSp>
        <p:nvCxnSpPr>
          <p:cNvPr id="52" name="Elbow Connector 51">
            <a:extLst>
              <a:ext uri="{FF2B5EF4-FFF2-40B4-BE49-F238E27FC236}">
                <a16:creationId xmlns:a16="http://schemas.microsoft.com/office/drawing/2014/main" id="{543EE2CE-F4EF-A5FA-82C6-E4F0140FA7B7}"/>
              </a:ext>
            </a:extLst>
          </p:cNvPr>
          <p:cNvCxnSpPr>
            <a:cxnSpLocks/>
            <a:stCxn id="76" idx="0"/>
            <a:endCxn id="80" idx="1"/>
          </p:cNvCxnSpPr>
          <p:nvPr/>
        </p:nvCxnSpPr>
        <p:spPr>
          <a:xfrm rot="5400000" flipH="1" flipV="1">
            <a:off x="3166712" y="853186"/>
            <a:ext cx="448614" cy="643205"/>
          </a:xfrm>
          <a:prstGeom prst="bentConnector2">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3D4B700B-1AC3-C975-B3E8-285953F95A7B}"/>
              </a:ext>
            </a:extLst>
          </p:cNvPr>
          <p:cNvCxnSpPr>
            <a:cxnSpLocks/>
            <a:stCxn id="80" idx="3"/>
            <a:endCxn id="75" idx="0"/>
          </p:cNvCxnSpPr>
          <p:nvPr/>
        </p:nvCxnSpPr>
        <p:spPr>
          <a:xfrm>
            <a:off x="6804814" y="950481"/>
            <a:ext cx="597597" cy="448613"/>
          </a:xfrm>
          <a:prstGeom prst="bentConnector2">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11228A2-84F5-57C9-4CE1-C7E2C9A8D7EF}"/>
              </a:ext>
            </a:extLst>
          </p:cNvPr>
          <p:cNvSpPr/>
          <p:nvPr/>
        </p:nvSpPr>
        <p:spPr>
          <a:xfrm>
            <a:off x="6260060" y="1583287"/>
            <a:ext cx="1120397" cy="61631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 blueprints</a:t>
            </a:r>
          </a:p>
        </p:txBody>
      </p:sp>
      <p:sp>
        <p:nvSpPr>
          <p:cNvPr id="7" name="Rectangle 6">
            <a:extLst>
              <a:ext uri="{FF2B5EF4-FFF2-40B4-BE49-F238E27FC236}">
                <a16:creationId xmlns:a16="http://schemas.microsoft.com/office/drawing/2014/main" id="{4016415B-1FBF-A058-0750-C1DBEABF1AE8}"/>
              </a:ext>
            </a:extLst>
          </p:cNvPr>
          <p:cNvSpPr/>
          <p:nvPr/>
        </p:nvSpPr>
        <p:spPr>
          <a:xfrm>
            <a:off x="6257113" y="2295723"/>
            <a:ext cx="1120397" cy="61631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Tools and processes</a:t>
            </a:r>
          </a:p>
        </p:txBody>
      </p:sp>
      <p:sp>
        <p:nvSpPr>
          <p:cNvPr id="8" name="Rectangle 7">
            <a:extLst>
              <a:ext uri="{FF2B5EF4-FFF2-40B4-BE49-F238E27FC236}">
                <a16:creationId xmlns:a16="http://schemas.microsoft.com/office/drawing/2014/main" id="{9A274713-5BF3-6377-BC88-AF44CEF069C7}"/>
              </a:ext>
            </a:extLst>
          </p:cNvPr>
          <p:cNvSpPr/>
          <p:nvPr/>
        </p:nvSpPr>
        <p:spPr>
          <a:xfrm>
            <a:off x="6255181" y="3008158"/>
            <a:ext cx="1120397" cy="61631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IaC</a:t>
            </a:r>
            <a:r>
              <a:rPr lang="en-US" sz="1000" dirty="0">
                <a:solidFill>
                  <a:schemeClr val="tx1"/>
                </a:solidFill>
              </a:rPr>
              <a:t> templates</a:t>
            </a:r>
          </a:p>
        </p:txBody>
      </p:sp>
      <p:sp>
        <p:nvSpPr>
          <p:cNvPr id="9" name="Rectangle 8">
            <a:extLst>
              <a:ext uri="{FF2B5EF4-FFF2-40B4-BE49-F238E27FC236}">
                <a16:creationId xmlns:a16="http://schemas.microsoft.com/office/drawing/2014/main" id="{F471CDE3-10EF-D1DB-FE1E-1FB3F709917C}"/>
              </a:ext>
            </a:extLst>
          </p:cNvPr>
          <p:cNvSpPr/>
          <p:nvPr/>
        </p:nvSpPr>
        <p:spPr>
          <a:xfrm>
            <a:off x="6253841" y="3720594"/>
            <a:ext cx="1120397" cy="61631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Security and governance policies</a:t>
            </a:r>
          </a:p>
        </p:txBody>
      </p:sp>
      <p:sp>
        <p:nvSpPr>
          <p:cNvPr id="3" name="Folded Corner 2">
            <a:extLst>
              <a:ext uri="{FF2B5EF4-FFF2-40B4-BE49-F238E27FC236}">
                <a16:creationId xmlns:a16="http://schemas.microsoft.com/office/drawing/2014/main" id="{DADB9D6F-B74A-CB8B-0D7B-9E153EBDBC73}"/>
              </a:ext>
            </a:extLst>
          </p:cNvPr>
          <p:cNvSpPr/>
          <p:nvPr/>
        </p:nvSpPr>
        <p:spPr>
          <a:xfrm>
            <a:off x="1634777" y="1588711"/>
            <a:ext cx="544845" cy="616317"/>
          </a:xfrm>
          <a:prstGeom prst="foldedCorner">
            <a:avLst>
              <a:gd name="adj" fmla="val 25855"/>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00" dirty="0">
                <a:solidFill>
                  <a:schemeClr val="tx1"/>
                </a:solidFill>
              </a:rPr>
              <a:t>Codebase</a:t>
            </a:r>
          </a:p>
        </p:txBody>
      </p:sp>
      <p:sp>
        <p:nvSpPr>
          <p:cNvPr id="4" name="Folded Corner 3">
            <a:extLst>
              <a:ext uri="{FF2B5EF4-FFF2-40B4-BE49-F238E27FC236}">
                <a16:creationId xmlns:a16="http://schemas.microsoft.com/office/drawing/2014/main" id="{60EED03F-8865-3849-460B-15EEFA596A58}"/>
              </a:ext>
            </a:extLst>
          </p:cNvPr>
          <p:cNvSpPr/>
          <p:nvPr/>
        </p:nvSpPr>
        <p:spPr>
          <a:xfrm>
            <a:off x="1634777" y="2644098"/>
            <a:ext cx="544845" cy="616317"/>
          </a:xfrm>
          <a:prstGeom prst="foldedCorner">
            <a:avLst>
              <a:gd name="adj" fmla="val 25855"/>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00" dirty="0">
                <a:solidFill>
                  <a:schemeClr val="tx1"/>
                </a:solidFill>
              </a:rPr>
              <a:t>Codebase</a:t>
            </a:r>
          </a:p>
        </p:txBody>
      </p:sp>
      <p:sp>
        <p:nvSpPr>
          <p:cNvPr id="5" name="Folded Corner 4">
            <a:extLst>
              <a:ext uri="{FF2B5EF4-FFF2-40B4-BE49-F238E27FC236}">
                <a16:creationId xmlns:a16="http://schemas.microsoft.com/office/drawing/2014/main" id="{35F08C41-8CD4-EAB7-1ADE-1F25F645595A}"/>
              </a:ext>
            </a:extLst>
          </p:cNvPr>
          <p:cNvSpPr/>
          <p:nvPr/>
        </p:nvSpPr>
        <p:spPr>
          <a:xfrm>
            <a:off x="1634777" y="3710669"/>
            <a:ext cx="544845" cy="616317"/>
          </a:xfrm>
          <a:prstGeom prst="foldedCorner">
            <a:avLst>
              <a:gd name="adj" fmla="val 25855"/>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00" dirty="0">
                <a:solidFill>
                  <a:schemeClr val="tx1"/>
                </a:solidFill>
              </a:rPr>
              <a:t>Codebase</a:t>
            </a:r>
          </a:p>
        </p:txBody>
      </p:sp>
      <p:sp>
        <p:nvSpPr>
          <p:cNvPr id="10" name="Rectangle 9">
            <a:extLst>
              <a:ext uri="{FF2B5EF4-FFF2-40B4-BE49-F238E27FC236}">
                <a16:creationId xmlns:a16="http://schemas.microsoft.com/office/drawing/2014/main" id="{DBED5B3D-206D-6068-9CCB-EA84F7D98065}"/>
              </a:ext>
            </a:extLst>
          </p:cNvPr>
          <p:cNvSpPr/>
          <p:nvPr/>
        </p:nvSpPr>
        <p:spPr>
          <a:xfrm>
            <a:off x="2309960" y="1598165"/>
            <a:ext cx="596203" cy="61631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CI/CD</a:t>
            </a:r>
          </a:p>
        </p:txBody>
      </p:sp>
      <p:sp>
        <p:nvSpPr>
          <p:cNvPr id="11" name="Rectangle 10">
            <a:extLst>
              <a:ext uri="{FF2B5EF4-FFF2-40B4-BE49-F238E27FC236}">
                <a16:creationId xmlns:a16="http://schemas.microsoft.com/office/drawing/2014/main" id="{1DC447CF-E1DC-88BF-B39F-D4AAF6ACB756}"/>
              </a:ext>
            </a:extLst>
          </p:cNvPr>
          <p:cNvSpPr/>
          <p:nvPr/>
        </p:nvSpPr>
        <p:spPr>
          <a:xfrm>
            <a:off x="3037399" y="1598165"/>
            <a:ext cx="1049691" cy="61631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Monitoring</a:t>
            </a:r>
          </a:p>
        </p:txBody>
      </p:sp>
      <p:sp>
        <p:nvSpPr>
          <p:cNvPr id="16" name="Rectangle 15">
            <a:extLst>
              <a:ext uri="{FF2B5EF4-FFF2-40B4-BE49-F238E27FC236}">
                <a16:creationId xmlns:a16="http://schemas.microsoft.com/office/drawing/2014/main" id="{ECEC514A-936F-2D11-C999-627CAC00EDD3}"/>
              </a:ext>
            </a:extLst>
          </p:cNvPr>
          <p:cNvSpPr/>
          <p:nvPr/>
        </p:nvSpPr>
        <p:spPr>
          <a:xfrm>
            <a:off x="4233201" y="1598165"/>
            <a:ext cx="798611" cy="61631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Security</a:t>
            </a:r>
          </a:p>
        </p:txBody>
      </p:sp>
      <p:sp>
        <p:nvSpPr>
          <p:cNvPr id="17" name="Rectangle 16">
            <a:extLst>
              <a:ext uri="{FF2B5EF4-FFF2-40B4-BE49-F238E27FC236}">
                <a16:creationId xmlns:a16="http://schemas.microsoft.com/office/drawing/2014/main" id="{A756DD14-99BB-3292-D7C9-3DFC309EF837}"/>
              </a:ext>
            </a:extLst>
          </p:cNvPr>
          <p:cNvSpPr/>
          <p:nvPr/>
        </p:nvSpPr>
        <p:spPr>
          <a:xfrm>
            <a:off x="5177924" y="1598165"/>
            <a:ext cx="539340" cy="61631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IaC</a:t>
            </a:r>
            <a:endParaRPr lang="en-US" sz="1000" dirty="0">
              <a:solidFill>
                <a:schemeClr val="tx1"/>
              </a:solidFill>
            </a:endParaRPr>
          </a:p>
        </p:txBody>
      </p:sp>
      <p:sp>
        <p:nvSpPr>
          <p:cNvPr id="19" name="Rectangle 18">
            <a:extLst>
              <a:ext uri="{FF2B5EF4-FFF2-40B4-BE49-F238E27FC236}">
                <a16:creationId xmlns:a16="http://schemas.microsoft.com/office/drawing/2014/main" id="{B5B0CCB7-9C70-DA89-8EAD-FCC0E62BCBB4}"/>
              </a:ext>
            </a:extLst>
          </p:cNvPr>
          <p:cNvSpPr/>
          <p:nvPr/>
        </p:nvSpPr>
        <p:spPr>
          <a:xfrm>
            <a:off x="2309960" y="2644098"/>
            <a:ext cx="596203" cy="61631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CI/CD</a:t>
            </a:r>
          </a:p>
        </p:txBody>
      </p:sp>
      <p:sp>
        <p:nvSpPr>
          <p:cNvPr id="38" name="Rectangle 37">
            <a:extLst>
              <a:ext uri="{FF2B5EF4-FFF2-40B4-BE49-F238E27FC236}">
                <a16:creationId xmlns:a16="http://schemas.microsoft.com/office/drawing/2014/main" id="{B6328AE6-22D2-6E11-2B47-7D9C0E333DD0}"/>
              </a:ext>
            </a:extLst>
          </p:cNvPr>
          <p:cNvSpPr/>
          <p:nvPr/>
        </p:nvSpPr>
        <p:spPr>
          <a:xfrm>
            <a:off x="3037399" y="2644098"/>
            <a:ext cx="1049691" cy="61631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Monitoring</a:t>
            </a:r>
          </a:p>
        </p:txBody>
      </p:sp>
      <p:sp>
        <p:nvSpPr>
          <p:cNvPr id="41" name="Rectangle 40">
            <a:extLst>
              <a:ext uri="{FF2B5EF4-FFF2-40B4-BE49-F238E27FC236}">
                <a16:creationId xmlns:a16="http://schemas.microsoft.com/office/drawing/2014/main" id="{CD3E9C50-020B-B146-5DD4-B7B380E49499}"/>
              </a:ext>
            </a:extLst>
          </p:cNvPr>
          <p:cNvSpPr/>
          <p:nvPr/>
        </p:nvSpPr>
        <p:spPr>
          <a:xfrm>
            <a:off x="4233201" y="2644098"/>
            <a:ext cx="798611" cy="61631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Security</a:t>
            </a:r>
          </a:p>
        </p:txBody>
      </p:sp>
      <p:sp>
        <p:nvSpPr>
          <p:cNvPr id="44" name="Rectangle 43">
            <a:extLst>
              <a:ext uri="{FF2B5EF4-FFF2-40B4-BE49-F238E27FC236}">
                <a16:creationId xmlns:a16="http://schemas.microsoft.com/office/drawing/2014/main" id="{EEED9B71-15BF-5DA8-6CB5-773F313198B0}"/>
              </a:ext>
            </a:extLst>
          </p:cNvPr>
          <p:cNvSpPr/>
          <p:nvPr/>
        </p:nvSpPr>
        <p:spPr>
          <a:xfrm>
            <a:off x="5177924" y="2644098"/>
            <a:ext cx="539340" cy="61631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IaC</a:t>
            </a:r>
            <a:endParaRPr lang="en-US" sz="1000" dirty="0">
              <a:solidFill>
                <a:schemeClr val="tx1"/>
              </a:solidFill>
            </a:endParaRPr>
          </a:p>
        </p:txBody>
      </p:sp>
      <p:sp>
        <p:nvSpPr>
          <p:cNvPr id="45" name="Rectangle 44">
            <a:extLst>
              <a:ext uri="{FF2B5EF4-FFF2-40B4-BE49-F238E27FC236}">
                <a16:creationId xmlns:a16="http://schemas.microsoft.com/office/drawing/2014/main" id="{570636A4-3E23-9F5B-AF9C-9122DF50747C}"/>
              </a:ext>
            </a:extLst>
          </p:cNvPr>
          <p:cNvSpPr/>
          <p:nvPr/>
        </p:nvSpPr>
        <p:spPr>
          <a:xfrm>
            <a:off x="2309960" y="3710669"/>
            <a:ext cx="596203" cy="61631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CI/CD</a:t>
            </a:r>
          </a:p>
        </p:txBody>
      </p:sp>
      <p:sp>
        <p:nvSpPr>
          <p:cNvPr id="46" name="Rectangle 45">
            <a:extLst>
              <a:ext uri="{FF2B5EF4-FFF2-40B4-BE49-F238E27FC236}">
                <a16:creationId xmlns:a16="http://schemas.microsoft.com/office/drawing/2014/main" id="{63DF0800-9B16-42E1-5DBA-2EC67457A633}"/>
              </a:ext>
            </a:extLst>
          </p:cNvPr>
          <p:cNvSpPr/>
          <p:nvPr/>
        </p:nvSpPr>
        <p:spPr>
          <a:xfrm>
            <a:off x="3037399" y="3710669"/>
            <a:ext cx="1049691" cy="61631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Monitoring</a:t>
            </a:r>
          </a:p>
        </p:txBody>
      </p:sp>
      <p:sp>
        <p:nvSpPr>
          <p:cNvPr id="48" name="Rectangle 47">
            <a:extLst>
              <a:ext uri="{FF2B5EF4-FFF2-40B4-BE49-F238E27FC236}">
                <a16:creationId xmlns:a16="http://schemas.microsoft.com/office/drawing/2014/main" id="{55239FCB-1640-35D6-3EDF-F9BD28CBD2A0}"/>
              </a:ext>
            </a:extLst>
          </p:cNvPr>
          <p:cNvSpPr/>
          <p:nvPr/>
        </p:nvSpPr>
        <p:spPr>
          <a:xfrm>
            <a:off x="4233201" y="3710669"/>
            <a:ext cx="798611" cy="61631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Security</a:t>
            </a:r>
          </a:p>
        </p:txBody>
      </p:sp>
      <p:sp>
        <p:nvSpPr>
          <p:cNvPr id="49" name="Rectangle 48">
            <a:extLst>
              <a:ext uri="{FF2B5EF4-FFF2-40B4-BE49-F238E27FC236}">
                <a16:creationId xmlns:a16="http://schemas.microsoft.com/office/drawing/2014/main" id="{3B8874C3-89EE-6D07-4E62-D7F28B20F921}"/>
              </a:ext>
            </a:extLst>
          </p:cNvPr>
          <p:cNvSpPr/>
          <p:nvPr/>
        </p:nvSpPr>
        <p:spPr>
          <a:xfrm>
            <a:off x="5177924" y="3718657"/>
            <a:ext cx="539340" cy="61631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IaC</a:t>
            </a:r>
            <a:endParaRPr lang="en-US" sz="1000" dirty="0">
              <a:solidFill>
                <a:schemeClr val="tx1"/>
              </a:solidFill>
            </a:endParaRPr>
          </a:p>
        </p:txBody>
      </p:sp>
    </p:spTree>
    <p:extLst>
      <p:ext uri="{BB962C8B-B14F-4D97-AF65-F5344CB8AC3E}">
        <p14:creationId xmlns:p14="http://schemas.microsoft.com/office/powerpoint/2010/main" val="7424921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DC5E93F-AB47-E3FA-DF73-284CE0EF03AA}"/>
              </a:ext>
            </a:extLst>
          </p:cNvPr>
          <p:cNvSpPr txBox="1">
            <a:spLocks/>
          </p:cNvSpPr>
          <p:nvPr/>
        </p:nvSpPr>
        <p:spPr>
          <a:xfrm>
            <a:off x="417444" y="2287826"/>
            <a:ext cx="7354956" cy="5678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9pPr>
          </a:lstStyle>
          <a:p>
            <a:r>
              <a:rPr lang="en-US" sz="3200" b="1" dirty="0"/>
              <a:t>How does those blueprints look like?</a:t>
            </a:r>
          </a:p>
        </p:txBody>
      </p:sp>
    </p:spTree>
    <p:extLst>
      <p:ext uri="{BB962C8B-B14F-4D97-AF65-F5344CB8AC3E}">
        <p14:creationId xmlns:p14="http://schemas.microsoft.com/office/powerpoint/2010/main" val="4096787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0D5D60-AEAE-9D44-88CA-D553FC296FCB}"/>
              </a:ext>
            </a:extLst>
          </p:cNvPr>
          <p:cNvSpPr>
            <a:spLocks noGrp="1"/>
          </p:cNvSpPr>
          <p:nvPr>
            <p:ph type="title"/>
          </p:nvPr>
        </p:nvSpPr>
        <p:spPr/>
        <p:txBody>
          <a:bodyPr>
            <a:normAutofit fontScale="90000"/>
          </a:bodyPr>
          <a:lstStyle/>
          <a:p>
            <a:r>
              <a:rPr lang="en-US" dirty="0"/>
              <a:t>Kubernetes Objects are Spread out!</a:t>
            </a:r>
          </a:p>
        </p:txBody>
      </p:sp>
      <p:grpSp>
        <p:nvGrpSpPr>
          <p:cNvPr id="52" name="Group 51">
            <a:extLst>
              <a:ext uri="{FF2B5EF4-FFF2-40B4-BE49-F238E27FC236}">
                <a16:creationId xmlns:a16="http://schemas.microsoft.com/office/drawing/2014/main" id="{AEA2AB62-C758-B101-8A34-EC40357F5D89}"/>
              </a:ext>
            </a:extLst>
          </p:cNvPr>
          <p:cNvGrpSpPr/>
          <p:nvPr/>
        </p:nvGrpSpPr>
        <p:grpSpPr>
          <a:xfrm>
            <a:off x="1237787" y="1112335"/>
            <a:ext cx="1497051" cy="3266018"/>
            <a:chOff x="1650382" y="1483113"/>
            <a:chExt cx="1996068" cy="4354691"/>
          </a:xfrm>
        </p:grpSpPr>
        <p:sp>
          <p:nvSpPr>
            <p:cNvPr id="44" name="Rounded Rectangle 43">
              <a:extLst>
                <a:ext uri="{FF2B5EF4-FFF2-40B4-BE49-F238E27FC236}">
                  <a16:creationId xmlns:a16="http://schemas.microsoft.com/office/drawing/2014/main" id="{8CD260DA-4028-8605-8486-7F7903861B2B}"/>
                </a:ext>
              </a:extLst>
            </p:cNvPr>
            <p:cNvSpPr/>
            <p:nvPr/>
          </p:nvSpPr>
          <p:spPr>
            <a:xfrm>
              <a:off x="1650382" y="1483113"/>
              <a:ext cx="1996068" cy="3523786"/>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00" dirty="0" err="1">
                <a:solidFill>
                  <a:schemeClr val="bg1"/>
                </a:solidFill>
              </a:endParaRPr>
            </a:p>
          </p:txBody>
        </p:sp>
        <p:sp>
          <p:nvSpPr>
            <p:cNvPr id="39" name="Google Shape;728;p83">
              <a:extLst>
                <a:ext uri="{FF2B5EF4-FFF2-40B4-BE49-F238E27FC236}">
                  <a16:creationId xmlns:a16="http://schemas.microsoft.com/office/drawing/2014/main" id="{2930C6C3-8F6C-D2AC-7304-F52BA736D0D7}"/>
                </a:ext>
              </a:extLst>
            </p:cNvPr>
            <p:cNvSpPr/>
            <p:nvPr/>
          </p:nvSpPr>
          <p:spPr>
            <a:xfrm>
              <a:off x="2122117" y="2731998"/>
              <a:ext cx="1072630" cy="404734"/>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dirty="0">
                  <a:solidFill>
                    <a:schemeClr val="bg1"/>
                  </a:solidFill>
                  <a:latin typeface="Amazon Ember"/>
                  <a:ea typeface="Calibri"/>
                  <a:cs typeface="Calibri"/>
                  <a:sym typeface="Calibri"/>
                </a:rPr>
                <a:t>Deployment</a:t>
              </a:r>
              <a:endParaRPr sz="800" dirty="0">
                <a:solidFill>
                  <a:schemeClr val="bg1"/>
                </a:solidFill>
                <a:latin typeface="Amazon Ember"/>
              </a:endParaRPr>
            </a:p>
          </p:txBody>
        </p:sp>
        <p:sp>
          <p:nvSpPr>
            <p:cNvPr id="40" name="Google Shape;731;p83">
              <a:extLst>
                <a:ext uri="{FF2B5EF4-FFF2-40B4-BE49-F238E27FC236}">
                  <a16:creationId xmlns:a16="http://schemas.microsoft.com/office/drawing/2014/main" id="{BE8CAF81-5E7E-A183-3D6A-224550ADD69C}"/>
                </a:ext>
              </a:extLst>
            </p:cNvPr>
            <p:cNvSpPr/>
            <p:nvPr/>
          </p:nvSpPr>
          <p:spPr>
            <a:xfrm>
              <a:off x="2122117" y="1990685"/>
              <a:ext cx="1072630" cy="550488"/>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dirty="0">
                  <a:solidFill>
                    <a:schemeClr val="bg1"/>
                  </a:solidFill>
                  <a:latin typeface="Amazon Ember"/>
                  <a:ea typeface="Calibri"/>
                  <a:cs typeface="Calibri"/>
                  <a:sym typeface="Calibri"/>
                </a:rPr>
                <a:t>Horizontal Pod Autoscaler</a:t>
              </a:r>
              <a:endParaRPr sz="800" dirty="0">
                <a:solidFill>
                  <a:schemeClr val="bg1"/>
                </a:solidFill>
                <a:latin typeface="Amazon Ember"/>
                <a:ea typeface="Calibri"/>
                <a:cs typeface="Calibri"/>
                <a:sym typeface="Calibri"/>
              </a:endParaRPr>
            </a:p>
          </p:txBody>
        </p:sp>
        <p:sp>
          <p:nvSpPr>
            <p:cNvPr id="41" name="Google Shape;732;p83">
              <a:extLst>
                <a:ext uri="{FF2B5EF4-FFF2-40B4-BE49-F238E27FC236}">
                  <a16:creationId xmlns:a16="http://schemas.microsoft.com/office/drawing/2014/main" id="{69BAB9E0-FA4F-7F6F-E7FE-23CCEFA61C73}"/>
                </a:ext>
              </a:extLst>
            </p:cNvPr>
            <p:cNvSpPr/>
            <p:nvPr/>
          </p:nvSpPr>
          <p:spPr>
            <a:xfrm>
              <a:off x="2122117" y="3892676"/>
              <a:ext cx="1072630" cy="404734"/>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dirty="0">
                  <a:solidFill>
                    <a:schemeClr val="bg1"/>
                  </a:solidFill>
                  <a:latin typeface="Amazon Ember"/>
                  <a:ea typeface="Calibri"/>
                  <a:cs typeface="Calibri"/>
                  <a:sym typeface="Calibri"/>
                </a:rPr>
                <a:t>Service</a:t>
              </a:r>
              <a:endParaRPr sz="800" dirty="0">
                <a:solidFill>
                  <a:schemeClr val="bg1"/>
                </a:solidFill>
                <a:latin typeface="Amazon Ember"/>
              </a:endParaRPr>
            </a:p>
          </p:txBody>
        </p:sp>
        <p:sp>
          <p:nvSpPr>
            <p:cNvPr id="42" name="Google Shape;733;p83">
              <a:extLst>
                <a:ext uri="{FF2B5EF4-FFF2-40B4-BE49-F238E27FC236}">
                  <a16:creationId xmlns:a16="http://schemas.microsoft.com/office/drawing/2014/main" id="{1FDBE8F7-190D-E40F-0D0F-28939309B6A9}"/>
                </a:ext>
              </a:extLst>
            </p:cNvPr>
            <p:cNvSpPr/>
            <p:nvPr/>
          </p:nvSpPr>
          <p:spPr>
            <a:xfrm>
              <a:off x="2122117" y="3312337"/>
              <a:ext cx="1072630" cy="404734"/>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dirty="0">
                  <a:solidFill>
                    <a:schemeClr val="bg1"/>
                  </a:solidFill>
                  <a:latin typeface="Amazon Ember"/>
                  <a:ea typeface="Calibri"/>
                  <a:cs typeface="Calibri"/>
                  <a:sym typeface="Calibri"/>
                </a:rPr>
                <a:t>Ingress</a:t>
              </a:r>
              <a:endParaRPr sz="800" dirty="0">
                <a:solidFill>
                  <a:schemeClr val="bg1"/>
                </a:solidFill>
                <a:latin typeface="Amazon Ember"/>
              </a:endParaRPr>
            </a:p>
          </p:txBody>
        </p:sp>
        <p:sp>
          <p:nvSpPr>
            <p:cNvPr id="43" name="Google Shape;737;p83">
              <a:extLst>
                <a:ext uri="{FF2B5EF4-FFF2-40B4-BE49-F238E27FC236}">
                  <a16:creationId xmlns:a16="http://schemas.microsoft.com/office/drawing/2014/main" id="{12DB3B8E-7EEE-FF34-FE76-8ABC7BA61DB1}"/>
                </a:ext>
              </a:extLst>
            </p:cNvPr>
            <p:cNvSpPr/>
            <p:nvPr/>
          </p:nvSpPr>
          <p:spPr>
            <a:xfrm>
              <a:off x="2122117" y="4473015"/>
              <a:ext cx="1072630" cy="404734"/>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dirty="0" err="1">
                  <a:solidFill>
                    <a:schemeClr val="bg1"/>
                  </a:solidFill>
                  <a:latin typeface="Amazon Ember"/>
                  <a:ea typeface="Calibri"/>
                  <a:cs typeface="Calibri"/>
                  <a:sym typeface="Calibri"/>
                </a:rPr>
                <a:t>ConfigMap</a:t>
              </a:r>
              <a:endParaRPr sz="800" dirty="0">
                <a:solidFill>
                  <a:schemeClr val="bg1"/>
                </a:solidFill>
                <a:latin typeface="Amazon Ember"/>
                <a:ea typeface="Calibri"/>
                <a:cs typeface="Calibri"/>
                <a:sym typeface="Calibri"/>
              </a:endParaRPr>
            </a:p>
          </p:txBody>
        </p:sp>
        <p:sp>
          <p:nvSpPr>
            <p:cNvPr id="45" name="TextBox 44">
              <a:extLst>
                <a:ext uri="{FF2B5EF4-FFF2-40B4-BE49-F238E27FC236}">
                  <a16:creationId xmlns:a16="http://schemas.microsoft.com/office/drawing/2014/main" id="{9717F438-ADF9-2D83-99FF-87236E020DA2}"/>
                </a:ext>
              </a:extLst>
            </p:cNvPr>
            <p:cNvSpPr txBox="1"/>
            <p:nvPr/>
          </p:nvSpPr>
          <p:spPr>
            <a:xfrm>
              <a:off x="2122117" y="1546460"/>
              <a:ext cx="1266332" cy="348813"/>
            </a:xfrm>
            <a:prstGeom prst="rect">
              <a:avLst/>
            </a:prstGeom>
            <a:noFill/>
          </p:spPr>
          <p:txBody>
            <a:bodyPr wrap="square" lIns="0" rIns="0" rtlCol="0">
              <a:spAutoFit/>
            </a:bodyPr>
            <a:lstStyle/>
            <a:p>
              <a:pPr algn="l"/>
              <a:r>
                <a:rPr lang="en-US" sz="1100" dirty="0">
                  <a:solidFill>
                    <a:schemeClr val="tx1"/>
                  </a:solidFill>
                </a:rPr>
                <a:t>Application 1</a:t>
              </a:r>
            </a:p>
          </p:txBody>
        </p:sp>
        <p:grpSp>
          <p:nvGrpSpPr>
            <p:cNvPr id="46" name="Group 45">
              <a:extLst>
                <a:ext uri="{FF2B5EF4-FFF2-40B4-BE49-F238E27FC236}">
                  <a16:creationId xmlns:a16="http://schemas.microsoft.com/office/drawing/2014/main" id="{7463B7AA-2965-4438-E48A-0ACFDA31FE7D}"/>
                </a:ext>
              </a:extLst>
            </p:cNvPr>
            <p:cNvGrpSpPr>
              <a:grpSpLocks noChangeAspect="1"/>
            </p:cNvGrpSpPr>
            <p:nvPr/>
          </p:nvGrpSpPr>
          <p:grpSpPr>
            <a:xfrm>
              <a:off x="2122117" y="5197724"/>
              <a:ext cx="984739" cy="640080"/>
              <a:chOff x="7874769" y="2473703"/>
              <a:chExt cx="2762075" cy="1910593"/>
            </a:xfrm>
            <a:solidFill>
              <a:srgbClr val="002060"/>
            </a:solidFill>
          </p:grpSpPr>
          <p:sp>
            <p:nvSpPr>
              <p:cNvPr id="47" name="Rectangle 46">
                <a:extLst>
                  <a:ext uri="{FF2B5EF4-FFF2-40B4-BE49-F238E27FC236}">
                    <a16:creationId xmlns:a16="http://schemas.microsoft.com/office/drawing/2014/main" id="{7379B260-1CA6-2D32-ADCF-DF8D57AFA708}"/>
                  </a:ext>
                </a:extLst>
              </p:cNvPr>
              <p:cNvSpPr/>
              <p:nvPr/>
            </p:nvSpPr>
            <p:spPr>
              <a:xfrm>
                <a:off x="7874769" y="2473703"/>
                <a:ext cx="2762075" cy="191059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200" kern="1200" dirty="0" err="1">
                  <a:solidFill>
                    <a:schemeClr val="bg1"/>
                  </a:solidFill>
                  <a:latin typeface="Amazon Ember Display"/>
                </a:endParaRPr>
              </a:p>
            </p:txBody>
          </p:sp>
          <p:pic>
            <p:nvPicPr>
              <p:cNvPr id="48" name="Graphic 47">
                <a:extLst>
                  <a:ext uri="{FF2B5EF4-FFF2-40B4-BE49-F238E27FC236}">
                    <a16:creationId xmlns:a16="http://schemas.microsoft.com/office/drawing/2014/main" id="{37913D39-E368-B365-586B-B1E086EA8F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9444" y="2473703"/>
                <a:ext cx="1371600" cy="1371600"/>
              </a:xfrm>
              <a:prstGeom prst="rect">
                <a:avLst/>
              </a:prstGeom>
            </p:spPr>
          </p:pic>
          <p:pic>
            <p:nvPicPr>
              <p:cNvPr id="49" name="Graphic 48">
                <a:extLst>
                  <a:ext uri="{FF2B5EF4-FFF2-40B4-BE49-F238E27FC236}">
                    <a16:creationId xmlns:a16="http://schemas.microsoft.com/office/drawing/2014/main" id="{D936AA34-A4D8-E8D5-4411-D5381503B3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74769" y="2909930"/>
                <a:ext cx="1371600" cy="1371600"/>
              </a:xfrm>
              <a:prstGeom prst="rect">
                <a:avLst/>
              </a:prstGeom>
            </p:spPr>
          </p:pic>
          <p:pic>
            <p:nvPicPr>
              <p:cNvPr id="50" name="Graphic 49">
                <a:extLst>
                  <a:ext uri="{FF2B5EF4-FFF2-40B4-BE49-F238E27FC236}">
                    <a16:creationId xmlns:a16="http://schemas.microsoft.com/office/drawing/2014/main" id="{E6F1B9B9-97C0-52BF-BAAC-76D3683F13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65244" y="2882666"/>
                <a:ext cx="1371600" cy="1371600"/>
              </a:xfrm>
              <a:prstGeom prst="rect">
                <a:avLst/>
              </a:prstGeom>
            </p:spPr>
          </p:pic>
        </p:grpSp>
      </p:grpSp>
      <p:sp>
        <p:nvSpPr>
          <p:cNvPr id="51" name="TextBox 50">
            <a:extLst>
              <a:ext uri="{FF2B5EF4-FFF2-40B4-BE49-F238E27FC236}">
                <a16:creationId xmlns:a16="http://schemas.microsoft.com/office/drawing/2014/main" id="{52F7DF84-E5DF-B0F1-EE35-C29ADCDE12F0}"/>
              </a:ext>
            </a:extLst>
          </p:cNvPr>
          <p:cNvSpPr txBox="1"/>
          <p:nvPr/>
        </p:nvSpPr>
        <p:spPr>
          <a:xfrm>
            <a:off x="711731" y="4378006"/>
            <a:ext cx="2493221" cy="261610"/>
          </a:xfrm>
          <a:prstGeom prst="rect">
            <a:avLst/>
          </a:prstGeom>
          <a:noFill/>
        </p:spPr>
        <p:txBody>
          <a:bodyPr wrap="square">
            <a:spAutoFit/>
          </a:bodyPr>
          <a:lstStyle/>
          <a:p>
            <a:pPr algn="ctr" defTabSz="685800">
              <a:buClrTx/>
              <a:defRPr/>
            </a:pPr>
            <a:r>
              <a:rPr lang="en-US" altLang="en-US" sz="1100" kern="1200" dirty="0">
                <a:solidFill>
                  <a:schemeClr val="tx1"/>
                </a:solidFill>
                <a:latin typeface="Amazon Ember Display"/>
                <a:ea typeface="+mn-ea"/>
                <a:cs typeface="Arial" panose="020B0604020202020204" pitchFamily="34" charset="0"/>
              </a:rPr>
              <a:t>AppDev teams</a:t>
            </a:r>
          </a:p>
        </p:txBody>
      </p:sp>
      <p:grpSp>
        <p:nvGrpSpPr>
          <p:cNvPr id="53" name="Group 52">
            <a:extLst>
              <a:ext uri="{FF2B5EF4-FFF2-40B4-BE49-F238E27FC236}">
                <a16:creationId xmlns:a16="http://schemas.microsoft.com/office/drawing/2014/main" id="{D07F233A-13DB-1A7A-A4E8-3D1E2F16B39E}"/>
              </a:ext>
            </a:extLst>
          </p:cNvPr>
          <p:cNvGrpSpPr/>
          <p:nvPr/>
        </p:nvGrpSpPr>
        <p:grpSpPr>
          <a:xfrm>
            <a:off x="3074949" y="1112335"/>
            <a:ext cx="1497051" cy="3266018"/>
            <a:chOff x="1650382" y="1483113"/>
            <a:chExt cx="1996068" cy="4354691"/>
          </a:xfrm>
        </p:grpSpPr>
        <p:sp>
          <p:nvSpPr>
            <p:cNvPr id="54" name="Rounded Rectangle 53">
              <a:extLst>
                <a:ext uri="{FF2B5EF4-FFF2-40B4-BE49-F238E27FC236}">
                  <a16:creationId xmlns:a16="http://schemas.microsoft.com/office/drawing/2014/main" id="{7B581171-9B58-7564-1387-F33C0114A0BD}"/>
                </a:ext>
              </a:extLst>
            </p:cNvPr>
            <p:cNvSpPr/>
            <p:nvPr/>
          </p:nvSpPr>
          <p:spPr>
            <a:xfrm>
              <a:off x="1650382" y="1483113"/>
              <a:ext cx="1996068" cy="3523786"/>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00" dirty="0" err="1">
                <a:solidFill>
                  <a:schemeClr val="bg1"/>
                </a:solidFill>
              </a:endParaRPr>
            </a:p>
          </p:txBody>
        </p:sp>
        <p:sp>
          <p:nvSpPr>
            <p:cNvPr id="55" name="Google Shape;728;p83">
              <a:extLst>
                <a:ext uri="{FF2B5EF4-FFF2-40B4-BE49-F238E27FC236}">
                  <a16:creationId xmlns:a16="http://schemas.microsoft.com/office/drawing/2014/main" id="{F97A503F-FC95-FFF6-581F-A13CD3437119}"/>
                </a:ext>
              </a:extLst>
            </p:cNvPr>
            <p:cNvSpPr/>
            <p:nvPr/>
          </p:nvSpPr>
          <p:spPr>
            <a:xfrm>
              <a:off x="2122117" y="2731998"/>
              <a:ext cx="1072630" cy="404734"/>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dirty="0">
                  <a:solidFill>
                    <a:schemeClr val="bg1"/>
                  </a:solidFill>
                  <a:latin typeface="Amazon Ember"/>
                  <a:ea typeface="Calibri"/>
                  <a:cs typeface="Calibri"/>
                  <a:sym typeface="Calibri"/>
                </a:rPr>
                <a:t>Deployment</a:t>
              </a:r>
              <a:endParaRPr sz="800" dirty="0">
                <a:solidFill>
                  <a:schemeClr val="bg1"/>
                </a:solidFill>
                <a:latin typeface="Amazon Ember"/>
              </a:endParaRPr>
            </a:p>
          </p:txBody>
        </p:sp>
        <p:sp>
          <p:nvSpPr>
            <p:cNvPr id="56" name="Google Shape;731;p83">
              <a:extLst>
                <a:ext uri="{FF2B5EF4-FFF2-40B4-BE49-F238E27FC236}">
                  <a16:creationId xmlns:a16="http://schemas.microsoft.com/office/drawing/2014/main" id="{A498F982-DD0F-87A0-B552-8C96AC23838F}"/>
                </a:ext>
              </a:extLst>
            </p:cNvPr>
            <p:cNvSpPr/>
            <p:nvPr/>
          </p:nvSpPr>
          <p:spPr>
            <a:xfrm>
              <a:off x="2122117" y="1990685"/>
              <a:ext cx="1072630" cy="550488"/>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dirty="0">
                  <a:solidFill>
                    <a:schemeClr val="bg1"/>
                  </a:solidFill>
                  <a:latin typeface="Amazon Ember"/>
                  <a:ea typeface="Calibri"/>
                  <a:cs typeface="Calibri"/>
                  <a:sym typeface="Calibri"/>
                </a:rPr>
                <a:t>Horizontal Pod Autoscaler</a:t>
              </a:r>
              <a:endParaRPr sz="800" dirty="0">
                <a:solidFill>
                  <a:schemeClr val="bg1"/>
                </a:solidFill>
                <a:latin typeface="Amazon Ember"/>
                <a:ea typeface="Calibri"/>
                <a:cs typeface="Calibri"/>
                <a:sym typeface="Calibri"/>
              </a:endParaRPr>
            </a:p>
          </p:txBody>
        </p:sp>
        <p:sp>
          <p:nvSpPr>
            <p:cNvPr id="57" name="Google Shape;732;p83">
              <a:extLst>
                <a:ext uri="{FF2B5EF4-FFF2-40B4-BE49-F238E27FC236}">
                  <a16:creationId xmlns:a16="http://schemas.microsoft.com/office/drawing/2014/main" id="{832D260E-D3C4-6739-FB33-C386D156A415}"/>
                </a:ext>
              </a:extLst>
            </p:cNvPr>
            <p:cNvSpPr/>
            <p:nvPr/>
          </p:nvSpPr>
          <p:spPr>
            <a:xfrm>
              <a:off x="2122117" y="3892676"/>
              <a:ext cx="1072630" cy="404734"/>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a:solidFill>
                    <a:schemeClr val="bg1"/>
                  </a:solidFill>
                  <a:latin typeface="Amazon Ember"/>
                  <a:ea typeface="Calibri"/>
                  <a:cs typeface="Calibri"/>
                  <a:sym typeface="Calibri"/>
                </a:rPr>
                <a:t>Service</a:t>
              </a:r>
              <a:endParaRPr sz="800">
                <a:solidFill>
                  <a:schemeClr val="bg1"/>
                </a:solidFill>
                <a:latin typeface="Amazon Ember"/>
              </a:endParaRPr>
            </a:p>
          </p:txBody>
        </p:sp>
        <p:sp>
          <p:nvSpPr>
            <p:cNvPr id="58" name="Google Shape;733;p83">
              <a:extLst>
                <a:ext uri="{FF2B5EF4-FFF2-40B4-BE49-F238E27FC236}">
                  <a16:creationId xmlns:a16="http://schemas.microsoft.com/office/drawing/2014/main" id="{D2306A12-6C59-B2AF-C3A1-2B3F792ECC66}"/>
                </a:ext>
              </a:extLst>
            </p:cNvPr>
            <p:cNvSpPr/>
            <p:nvPr/>
          </p:nvSpPr>
          <p:spPr>
            <a:xfrm>
              <a:off x="2122117" y="3312337"/>
              <a:ext cx="1072630" cy="404734"/>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a:solidFill>
                    <a:schemeClr val="bg1"/>
                  </a:solidFill>
                  <a:latin typeface="Amazon Ember"/>
                  <a:ea typeface="Calibri"/>
                  <a:cs typeface="Calibri"/>
                  <a:sym typeface="Calibri"/>
                </a:rPr>
                <a:t>Ingress</a:t>
              </a:r>
              <a:endParaRPr sz="800">
                <a:solidFill>
                  <a:schemeClr val="bg1"/>
                </a:solidFill>
                <a:latin typeface="Amazon Ember"/>
              </a:endParaRPr>
            </a:p>
          </p:txBody>
        </p:sp>
        <p:sp>
          <p:nvSpPr>
            <p:cNvPr id="59" name="Google Shape;737;p83">
              <a:extLst>
                <a:ext uri="{FF2B5EF4-FFF2-40B4-BE49-F238E27FC236}">
                  <a16:creationId xmlns:a16="http://schemas.microsoft.com/office/drawing/2014/main" id="{09699EB5-2782-95E9-ABE4-7F3B8149598D}"/>
                </a:ext>
              </a:extLst>
            </p:cNvPr>
            <p:cNvSpPr/>
            <p:nvPr/>
          </p:nvSpPr>
          <p:spPr>
            <a:xfrm>
              <a:off x="2122117" y="4473015"/>
              <a:ext cx="1072630" cy="404734"/>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a:solidFill>
                    <a:schemeClr val="bg1"/>
                  </a:solidFill>
                  <a:latin typeface="Amazon Ember"/>
                  <a:ea typeface="Calibri"/>
                  <a:cs typeface="Calibri"/>
                  <a:sym typeface="Calibri"/>
                </a:rPr>
                <a:t>ConfigMap</a:t>
              </a:r>
              <a:endParaRPr sz="800">
                <a:solidFill>
                  <a:schemeClr val="bg1"/>
                </a:solidFill>
                <a:latin typeface="Amazon Ember"/>
                <a:ea typeface="Calibri"/>
                <a:cs typeface="Calibri"/>
                <a:sym typeface="Calibri"/>
              </a:endParaRPr>
            </a:p>
          </p:txBody>
        </p:sp>
        <p:sp>
          <p:nvSpPr>
            <p:cNvPr id="60" name="TextBox 59">
              <a:extLst>
                <a:ext uri="{FF2B5EF4-FFF2-40B4-BE49-F238E27FC236}">
                  <a16:creationId xmlns:a16="http://schemas.microsoft.com/office/drawing/2014/main" id="{1CC94F0B-FBED-608B-C689-F37170EBD2CA}"/>
                </a:ext>
              </a:extLst>
            </p:cNvPr>
            <p:cNvSpPr txBox="1"/>
            <p:nvPr/>
          </p:nvSpPr>
          <p:spPr>
            <a:xfrm>
              <a:off x="2087989" y="1552524"/>
              <a:ext cx="1266332" cy="348813"/>
            </a:xfrm>
            <a:prstGeom prst="rect">
              <a:avLst/>
            </a:prstGeom>
            <a:noFill/>
          </p:spPr>
          <p:txBody>
            <a:bodyPr wrap="square" lIns="0" rIns="0" rtlCol="0">
              <a:spAutoFit/>
            </a:bodyPr>
            <a:lstStyle/>
            <a:p>
              <a:pPr algn="l"/>
              <a:r>
                <a:rPr lang="en-US" sz="1100" dirty="0">
                  <a:solidFill>
                    <a:schemeClr val="tx1"/>
                  </a:solidFill>
                </a:rPr>
                <a:t>Application 2</a:t>
              </a:r>
            </a:p>
          </p:txBody>
        </p:sp>
        <p:grpSp>
          <p:nvGrpSpPr>
            <p:cNvPr id="61" name="Group 60">
              <a:extLst>
                <a:ext uri="{FF2B5EF4-FFF2-40B4-BE49-F238E27FC236}">
                  <a16:creationId xmlns:a16="http://schemas.microsoft.com/office/drawing/2014/main" id="{61F5CF8D-420B-05BB-E96F-8CAE866A9A34}"/>
                </a:ext>
              </a:extLst>
            </p:cNvPr>
            <p:cNvGrpSpPr>
              <a:grpSpLocks noChangeAspect="1"/>
            </p:cNvGrpSpPr>
            <p:nvPr/>
          </p:nvGrpSpPr>
          <p:grpSpPr>
            <a:xfrm>
              <a:off x="2122117" y="5197724"/>
              <a:ext cx="984739" cy="640080"/>
              <a:chOff x="7874769" y="2473703"/>
              <a:chExt cx="2762075" cy="1910593"/>
            </a:xfrm>
            <a:solidFill>
              <a:srgbClr val="002060"/>
            </a:solidFill>
          </p:grpSpPr>
          <p:sp>
            <p:nvSpPr>
              <p:cNvPr id="62" name="Rectangle 61">
                <a:extLst>
                  <a:ext uri="{FF2B5EF4-FFF2-40B4-BE49-F238E27FC236}">
                    <a16:creationId xmlns:a16="http://schemas.microsoft.com/office/drawing/2014/main" id="{12C8CEF8-3FB8-4D0B-17AA-BD2967169A95}"/>
                  </a:ext>
                </a:extLst>
              </p:cNvPr>
              <p:cNvSpPr/>
              <p:nvPr/>
            </p:nvSpPr>
            <p:spPr>
              <a:xfrm>
                <a:off x="7874769" y="2473703"/>
                <a:ext cx="2762075" cy="191059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200" kern="1200" dirty="0" err="1">
                  <a:solidFill>
                    <a:schemeClr val="bg1"/>
                  </a:solidFill>
                  <a:latin typeface="Amazon Ember Display"/>
                </a:endParaRPr>
              </a:p>
            </p:txBody>
          </p:sp>
          <p:pic>
            <p:nvPicPr>
              <p:cNvPr id="63" name="Graphic 62">
                <a:extLst>
                  <a:ext uri="{FF2B5EF4-FFF2-40B4-BE49-F238E27FC236}">
                    <a16:creationId xmlns:a16="http://schemas.microsoft.com/office/drawing/2014/main" id="{A88CA895-7AA6-EBFD-5E8C-A1AAA61843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9444" y="2473703"/>
                <a:ext cx="1371600" cy="1371600"/>
              </a:xfrm>
              <a:prstGeom prst="rect">
                <a:avLst/>
              </a:prstGeom>
            </p:spPr>
          </p:pic>
          <p:pic>
            <p:nvPicPr>
              <p:cNvPr id="64" name="Graphic 63">
                <a:extLst>
                  <a:ext uri="{FF2B5EF4-FFF2-40B4-BE49-F238E27FC236}">
                    <a16:creationId xmlns:a16="http://schemas.microsoft.com/office/drawing/2014/main" id="{C9D6C4FB-AB9A-2E71-C629-8516D734DC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74769" y="2909930"/>
                <a:ext cx="1371600" cy="1371600"/>
              </a:xfrm>
              <a:prstGeom prst="rect">
                <a:avLst/>
              </a:prstGeom>
            </p:spPr>
          </p:pic>
          <p:pic>
            <p:nvPicPr>
              <p:cNvPr id="65" name="Graphic 64">
                <a:extLst>
                  <a:ext uri="{FF2B5EF4-FFF2-40B4-BE49-F238E27FC236}">
                    <a16:creationId xmlns:a16="http://schemas.microsoft.com/office/drawing/2014/main" id="{DE2D974F-A3BC-95FF-1F5D-9CC8F354F6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65244" y="2882666"/>
                <a:ext cx="1371600" cy="1371600"/>
              </a:xfrm>
              <a:prstGeom prst="rect">
                <a:avLst/>
              </a:prstGeom>
            </p:spPr>
          </p:pic>
        </p:grpSp>
      </p:grpSp>
      <p:grpSp>
        <p:nvGrpSpPr>
          <p:cNvPr id="66" name="Group 65">
            <a:extLst>
              <a:ext uri="{FF2B5EF4-FFF2-40B4-BE49-F238E27FC236}">
                <a16:creationId xmlns:a16="http://schemas.microsoft.com/office/drawing/2014/main" id="{070F829B-B8E5-7AE3-3836-9DF67390B705}"/>
              </a:ext>
            </a:extLst>
          </p:cNvPr>
          <p:cNvGrpSpPr/>
          <p:nvPr/>
        </p:nvGrpSpPr>
        <p:grpSpPr>
          <a:xfrm>
            <a:off x="4912112" y="1085104"/>
            <a:ext cx="1497051" cy="3266018"/>
            <a:chOff x="1650382" y="1483113"/>
            <a:chExt cx="1996068" cy="4354691"/>
          </a:xfrm>
        </p:grpSpPr>
        <p:sp>
          <p:nvSpPr>
            <p:cNvPr id="67" name="Rounded Rectangle 66">
              <a:extLst>
                <a:ext uri="{FF2B5EF4-FFF2-40B4-BE49-F238E27FC236}">
                  <a16:creationId xmlns:a16="http://schemas.microsoft.com/office/drawing/2014/main" id="{4B246F59-2BCE-B9C2-4724-B302536C52A2}"/>
                </a:ext>
              </a:extLst>
            </p:cNvPr>
            <p:cNvSpPr/>
            <p:nvPr/>
          </p:nvSpPr>
          <p:spPr>
            <a:xfrm>
              <a:off x="1650382" y="1483113"/>
              <a:ext cx="1996068" cy="3523786"/>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00" dirty="0" err="1">
                <a:solidFill>
                  <a:schemeClr val="bg1"/>
                </a:solidFill>
              </a:endParaRPr>
            </a:p>
          </p:txBody>
        </p:sp>
        <p:sp>
          <p:nvSpPr>
            <p:cNvPr id="68" name="Google Shape;728;p83">
              <a:extLst>
                <a:ext uri="{FF2B5EF4-FFF2-40B4-BE49-F238E27FC236}">
                  <a16:creationId xmlns:a16="http://schemas.microsoft.com/office/drawing/2014/main" id="{606E3FE8-98E0-C9DC-D2C3-1B57A64A91DA}"/>
                </a:ext>
              </a:extLst>
            </p:cNvPr>
            <p:cNvSpPr/>
            <p:nvPr/>
          </p:nvSpPr>
          <p:spPr>
            <a:xfrm>
              <a:off x="2122117" y="2731998"/>
              <a:ext cx="1072630" cy="404734"/>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dirty="0">
                  <a:solidFill>
                    <a:schemeClr val="bg1"/>
                  </a:solidFill>
                  <a:latin typeface="Amazon Ember"/>
                  <a:ea typeface="Calibri"/>
                  <a:cs typeface="Calibri"/>
                  <a:sym typeface="Calibri"/>
                </a:rPr>
                <a:t>Deployment</a:t>
              </a:r>
              <a:endParaRPr sz="800" dirty="0">
                <a:solidFill>
                  <a:schemeClr val="bg1"/>
                </a:solidFill>
                <a:latin typeface="Amazon Ember"/>
              </a:endParaRPr>
            </a:p>
          </p:txBody>
        </p:sp>
        <p:sp>
          <p:nvSpPr>
            <p:cNvPr id="69" name="Google Shape;731;p83">
              <a:extLst>
                <a:ext uri="{FF2B5EF4-FFF2-40B4-BE49-F238E27FC236}">
                  <a16:creationId xmlns:a16="http://schemas.microsoft.com/office/drawing/2014/main" id="{A06C5BD0-2713-3299-C80A-80F6EDFE29A9}"/>
                </a:ext>
              </a:extLst>
            </p:cNvPr>
            <p:cNvSpPr/>
            <p:nvPr/>
          </p:nvSpPr>
          <p:spPr>
            <a:xfrm>
              <a:off x="2122117" y="1990685"/>
              <a:ext cx="1072630" cy="550488"/>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dirty="0">
                  <a:solidFill>
                    <a:schemeClr val="bg1"/>
                  </a:solidFill>
                  <a:latin typeface="Amazon Ember"/>
                  <a:ea typeface="Calibri"/>
                  <a:cs typeface="Calibri"/>
                  <a:sym typeface="Calibri"/>
                </a:rPr>
                <a:t>Horizontal Pod Autoscaler</a:t>
              </a:r>
              <a:endParaRPr sz="800" dirty="0">
                <a:solidFill>
                  <a:schemeClr val="bg1"/>
                </a:solidFill>
                <a:latin typeface="Amazon Ember"/>
                <a:ea typeface="Calibri"/>
                <a:cs typeface="Calibri"/>
                <a:sym typeface="Calibri"/>
              </a:endParaRPr>
            </a:p>
          </p:txBody>
        </p:sp>
        <p:sp>
          <p:nvSpPr>
            <p:cNvPr id="70" name="Google Shape;732;p83">
              <a:extLst>
                <a:ext uri="{FF2B5EF4-FFF2-40B4-BE49-F238E27FC236}">
                  <a16:creationId xmlns:a16="http://schemas.microsoft.com/office/drawing/2014/main" id="{48A5B459-855F-4417-47A7-242B99A94DF5}"/>
                </a:ext>
              </a:extLst>
            </p:cNvPr>
            <p:cNvSpPr/>
            <p:nvPr/>
          </p:nvSpPr>
          <p:spPr>
            <a:xfrm>
              <a:off x="2122117" y="3892676"/>
              <a:ext cx="1072630" cy="404734"/>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a:solidFill>
                    <a:schemeClr val="bg1"/>
                  </a:solidFill>
                  <a:latin typeface="Amazon Ember"/>
                  <a:ea typeface="Calibri"/>
                  <a:cs typeface="Calibri"/>
                  <a:sym typeface="Calibri"/>
                </a:rPr>
                <a:t>Service</a:t>
              </a:r>
              <a:endParaRPr sz="800">
                <a:solidFill>
                  <a:schemeClr val="bg1"/>
                </a:solidFill>
                <a:latin typeface="Amazon Ember"/>
              </a:endParaRPr>
            </a:p>
          </p:txBody>
        </p:sp>
        <p:sp>
          <p:nvSpPr>
            <p:cNvPr id="71" name="Google Shape;733;p83">
              <a:extLst>
                <a:ext uri="{FF2B5EF4-FFF2-40B4-BE49-F238E27FC236}">
                  <a16:creationId xmlns:a16="http://schemas.microsoft.com/office/drawing/2014/main" id="{3245722B-C2A5-BCC1-93FA-D4D40F18F045}"/>
                </a:ext>
              </a:extLst>
            </p:cNvPr>
            <p:cNvSpPr/>
            <p:nvPr/>
          </p:nvSpPr>
          <p:spPr>
            <a:xfrm>
              <a:off x="2122117" y="3312337"/>
              <a:ext cx="1072630" cy="404734"/>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a:solidFill>
                    <a:schemeClr val="bg1"/>
                  </a:solidFill>
                  <a:latin typeface="Amazon Ember"/>
                  <a:ea typeface="Calibri"/>
                  <a:cs typeface="Calibri"/>
                  <a:sym typeface="Calibri"/>
                </a:rPr>
                <a:t>Ingress</a:t>
              </a:r>
              <a:endParaRPr sz="800">
                <a:solidFill>
                  <a:schemeClr val="bg1"/>
                </a:solidFill>
                <a:latin typeface="Amazon Ember"/>
              </a:endParaRPr>
            </a:p>
          </p:txBody>
        </p:sp>
        <p:sp>
          <p:nvSpPr>
            <p:cNvPr id="72" name="Google Shape;737;p83">
              <a:extLst>
                <a:ext uri="{FF2B5EF4-FFF2-40B4-BE49-F238E27FC236}">
                  <a16:creationId xmlns:a16="http://schemas.microsoft.com/office/drawing/2014/main" id="{E5784F39-5091-D8F9-8B75-2A5727A4201C}"/>
                </a:ext>
              </a:extLst>
            </p:cNvPr>
            <p:cNvSpPr/>
            <p:nvPr/>
          </p:nvSpPr>
          <p:spPr>
            <a:xfrm>
              <a:off x="2122117" y="4473015"/>
              <a:ext cx="1072630" cy="404734"/>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a:solidFill>
                    <a:schemeClr val="bg1"/>
                  </a:solidFill>
                  <a:latin typeface="Amazon Ember"/>
                  <a:ea typeface="Calibri"/>
                  <a:cs typeface="Calibri"/>
                  <a:sym typeface="Calibri"/>
                </a:rPr>
                <a:t>ConfigMap</a:t>
              </a:r>
              <a:endParaRPr sz="800">
                <a:solidFill>
                  <a:schemeClr val="bg1"/>
                </a:solidFill>
                <a:latin typeface="Amazon Ember"/>
                <a:ea typeface="Calibri"/>
                <a:cs typeface="Calibri"/>
                <a:sym typeface="Calibri"/>
              </a:endParaRPr>
            </a:p>
          </p:txBody>
        </p:sp>
        <p:sp>
          <p:nvSpPr>
            <p:cNvPr id="73" name="TextBox 72">
              <a:extLst>
                <a:ext uri="{FF2B5EF4-FFF2-40B4-BE49-F238E27FC236}">
                  <a16:creationId xmlns:a16="http://schemas.microsoft.com/office/drawing/2014/main" id="{FE5C0AF3-DE2C-13AD-4C3C-C2A35AA3481F}"/>
                </a:ext>
              </a:extLst>
            </p:cNvPr>
            <p:cNvSpPr txBox="1"/>
            <p:nvPr/>
          </p:nvSpPr>
          <p:spPr>
            <a:xfrm>
              <a:off x="2122117" y="1554682"/>
              <a:ext cx="1266332" cy="348813"/>
            </a:xfrm>
            <a:prstGeom prst="rect">
              <a:avLst/>
            </a:prstGeom>
            <a:noFill/>
          </p:spPr>
          <p:txBody>
            <a:bodyPr wrap="square" lIns="0" rIns="0" rtlCol="0">
              <a:spAutoFit/>
            </a:bodyPr>
            <a:lstStyle/>
            <a:p>
              <a:pPr algn="l"/>
              <a:r>
                <a:rPr lang="en-US" sz="1100" dirty="0">
                  <a:solidFill>
                    <a:schemeClr val="tx1"/>
                  </a:solidFill>
                </a:rPr>
                <a:t>Application 3</a:t>
              </a:r>
            </a:p>
          </p:txBody>
        </p:sp>
        <p:grpSp>
          <p:nvGrpSpPr>
            <p:cNvPr id="74" name="Group 73">
              <a:extLst>
                <a:ext uri="{FF2B5EF4-FFF2-40B4-BE49-F238E27FC236}">
                  <a16:creationId xmlns:a16="http://schemas.microsoft.com/office/drawing/2014/main" id="{6DB9AB99-E848-834D-FD9F-FFD6DD33D9CD}"/>
                </a:ext>
              </a:extLst>
            </p:cNvPr>
            <p:cNvGrpSpPr>
              <a:grpSpLocks noChangeAspect="1"/>
            </p:cNvGrpSpPr>
            <p:nvPr/>
          </p:nvGrpSpPr>
          <p:grpSpPr>
            <a:xfrm>
              <a:off x="2122117" y="5197724"/>
              <a:ext cx="984739" cy="640080"/>
              <a:chOff x="7874769" y="2473703"/>
              <a:chExt cx="2762075" cy="1910593"/>
            </a:xfrm>
            <a:solidFill>
              <a:srgbClr val="002060"/>
            </a:solidFill>
          </p:grpSpPr>
          <p:sp>
            <p:nvSpPr>
              <p:cNvPr id="75" name="Rectangle 74">
                <a:extLst>
                  <a:ext uri="{FF2B5EF4-FFF2-40B4-BE49-F238E27FC236}">
                    <a16:creationId xmlns:a16="http://schemas.microsoft.com/office/drawing/2014/main" id="{3BE45C3F-A130-A594-2A96-F41EBED358A5}"/>
                  </a:ext>
                </a:extLst>
              </p:cNvPr>
              <p:cNvSpPr/>
              <p:nvPr/>
            </p:nvSpPr>
            <p:spPr>
              <a:xfrm>
                <a:off x="7874769" y="2473703"/>
                <a:ext cx="2762075" cy="191059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200" kern="1200" dirty="0" err="1">
                  <a:solidFill>
                    <a:schemeClr val="bg1"/>
                  </a:solidFill>
                  <a:latin typeface="Amazon Ember Display"/>
                </a:endParaRPr>
              </a:p>
            </p:txBody>
          </p:sp>
          <p:pic>
            <p:nvPicPr>
              <p:cNvPr id="76" name="Graphic 75">
                <a:extLst>
                  <a:ext uri="{FF2B5EF4-FFF2-40B4-BE49-F238E27FC236}">
                    <a16:creationId xmlns:a16="http://schemas.microsoft.com/office/drawing/2014/main" id="{91AC3A9B-014A-E058-6142-D9216C1B86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9444" y="2473703"/>
                <a:ext cx="1371600" cy="1371600"/>
              </a:xfrm>
              <a:prstGeom prst="rect">
                <a:avLst/>
              </a:prstGeom>
            </p:spPr>
          </p:pic>
          <p:pic>
            <p:nvPicPr>
              <p:cNvPr id="77" name="Graphic 76">
                <a:extLst>
                  <a:ext uri="{FF2B5EF4-FFF2-40B4-BE49-F238E27FC236}">
                    <a16:creationId xmlns:a16="http://schemas.microsoft.com/office/drawing/2014/main" id="{217C581D-7552-6CEF-246B-CEC1E30230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74769" y="2909930"/>
                <a:ext cx="1371600" cy="1371600"/>
              </a:xfrm>
              <a:prstGeom prst="rect">
                <a:avLst/>
              </a:prstGeom>
            </p:spPr>
          </p:pic>
          <p:pic>
            <p:nvPicPr>
              <p:cNvPr id="78" name="Graphic 77">
                <a:extLst>
                  <a:ext uri="{FF2B5EF4-FFF2-40B4-BE49-F238E27FC236}">
                    <a16:creationId xmlns:a16="http://schemas.microsoft.com/office/drawing/2014/main" id="{9E8B6DEF-147E-E88C-6CBB-41F91668FC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65244" y="2882666"/>
                <a:ext cx="1371600" cy="1371600"/>
              </a:xfrm>
              <a:prstGeom prst="rect">
                <a:avLst/>
              </a:prstGeom>
            </p:spPr>
          </p:pic>
        </p:grpSp>
      </p:grpSp>
      <p:grpSp>
        <p:nvGrpSpPr>
          <p:cNvPr id="79" name="Group 78">
            <a:extLst>
              <a:ext uri="{FF2B5EF4-FFF2-40B4-BE49-F238E27FC236}">
                <a16:creationId xmlns:a16="http://schemas.microsoft.com/office/drawing/2014/main" id="{4CB10001-E4B3-759E-CC14-DFB5F831CA85}"/>
              </a:ext>
            </a:extLst>
          </p:cNvPr>
          <p:cNvGrpSpPr/>
          <p:nvPr/>
        </p:nvGrpSpPr>
        <p:grpSpPr>
          <a:xfrm>
            <a:off x="6762964" y="1085104"/>
            <a:ext cx="1497051" cy="3266018"/>
            <a:chOff x="1650382" y="1483113"/>
            <a:chExt cx="1996068" cy="4354691"/>
          </a:xfrm>
        </p:grpSpPr>
        <p:sp>
          <p:nvSpPr>
            <p:cNvPr id="80" name="Rounded Rectangle 79">
              <a:extLst>
                <a:ext uri="{FF2B5EF4-FFF2-40B4-BE49-F238E27FC236}">
                  <a16:creationId xmlns:a16="http://schemas.microsoft.com/office/drawing/2014/main" id="{EF501D09-BA94-E01D-0A4E-B17376B8B066}"/>
                </a:ext>
              </a:extLst>
            </p:cNvPr>
            <p:cNvSpPr/>
            <p:nvPr/>
          </p:nvSpPr>
          <p:spPr>
            <a:xfrm>
              <a:off x="1650382" y="1483113"/>
              <a:ext cx="1996068" cy="3523786"/>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00" dirty="0" err="1">
                <a:solidFill>
                  <a:schemeClr val="bg1"/>
                </a:solidFill>
              </a:endParaRPr>
            </a:p>
          </p:txBody>
        </p:sp>
        <p:sp>
          <p:nvSpPr>
            <p:cNvPr id="81" name="Google Shape;728;p83">
              <a:extLst>
                <a:ext uri="{FF2B5EF4-FFF2-40B4-BE49-F238E27FC236}">
                  <a16:creationId xmlns:a16="http://schemas.microsoft.com/office/drawing/2014/main" id="{001703A3-D5C1-FFDC-5C8A-F9176F175AE5}"/>
                </a:ext>
              </a:extLst>
            </p:cNvPr>
            <p:cNvSpPr/>
            <p:nvPr/>
          </p:nvSpPr>
          <p:spPr>
            <a:xfrm>
              <a:off x="2122117" y="2731998"/>
              <a:ext cx="1072630" cy="404734"/>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dirty="0">
                  <a:solidFill>
                    <a:schemeClr val="bg1"/>
                  </a:solidFill>
                  <a:latin typeface="Amazon Ember"/>
                  <a:ea typeface="Calibri"/>
                  <a:cs typeface="Calibri"/>
                  <a:sym typeface="Calibri"/>
                </a:rPr>
                <a:t>Deployment</a:t>
              </a:r>
              <a:endParaRPr sz="800" dirty="0">
                <a:solidFill>
                  <a:schemeClr val="bg1"/>
                </a:solidFill>
                <a:latin typeface="Amazon Ember"/>
              </a:endParaRPr>
            </a:p>
          </p:txBody>
        </p:sp>
        <p:sp>
          <p:nvSpPr>
            <p:cNvPr id="82" name="Google Shape;731;p83">
              <a:extLst>
                <a:ext uri="{FF2B5EF4-FFF2-40B4-BE49-F238E27FC236}">
                  <a16:creationId xmlns:a16="http://schemas.microsoft.com/office/drawing/2014/main" id="{190A0438-F7C3-2FAD-FBA9-7FED0147603F}"/>
                </a:ext>
              </a:extLst>
            </p:cNvPr>
            <p:cNvSpPr/>
            <p:nvPr/>
          </p:nvSpPr>
          <p:spPr>
            <a:xfrm>
              <a:off x="2122117" y="1990685"/>
              <a:ext cx="1072630" cy="550488"/>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dirty="0">
                  <a:solidFill>
                    <a:schemeClr val="bg1"/>
                  </a:solidFill>
                  <a:latin typeface="Amazon Ember"/>
                  <a:ea typeface="Calibri"/>
                  <a:cs typeface="Calibri"/>
                  <a:sym typeface="Calibri"/>
                </a:rPr>
                <a:t>Horizontal Pod Autoscaler</a:t>
              </a:r>
              <a:endParaRPr sz="800" dirty="0">
                <a:solidFill>
                  <a:schemeClr val="bg1"/>
                </a:solidFill>
                <a:latin typeface="Amazon Ember"/>
                <a:ea typeface="Calibri"/>
                <a:cs typeface="Calibri"/>
                <a:sym typeface="Calibri"/>
              </a:endParaRPr>
            </a:p>
          </p:txBody>
        </p:sp>
        <p:sp>
          <p:nvSpPr>
            <p:cNvPr id="83" name="Google Shape;732;p83">
              <a:extLst>
                <a:ext uri="{FF2B5EF4-FFF2-40B4-BE49-F238E27FC236}">
                  <a16:creationId xmlns:a16="http://schemas.microsoft.com/office/drawing/2014/main" id="{070AEDA6-42FB-2809-5CA9-E9E577237155}"/>
                </a:ext>
              </a:extLst>
            </p:cNvPr>
            <p:cNvSpPr/>
            <p:nvPr/>
          </p:nvSpPr>
          <p:spPr>
            <a:xfrm>
              <a:off x="2122117" y="3892676"/>
              <a:ext cx="1072630" cy="404734"/>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dirty="0">
                  <a:solidFill>
                    <a:schemeClr val="bg1"/>
                  </a:solidFill>
                  <a:latin typeface="Amazon Ember"/>
                  <a:ea typeface="Calibri"/>
                  <a:cs typeface="Calibri"/>
                  <a:sym typeface="Calibri"/>
                </a:rPr>
                <a:t>Service</a:t>
              </a:r>
              <a:endParaRPr sz="800" dirty="0">
                <a:solidFill>
                  <a:schemeClr val="bg1"/>
                </a:solidFill>
                <a:latin typeface="Amazon Ember"/>
              </a:endParaRPr>
            </a:p>
          </p:txBody>
        </p:sp>
        <p:sp>
          <p:nvSpPr>
            <p:cNvPr id="84" name="Google Shape;733;p83">
              <a:extLst>
                <a:ext uri="{FF2B5EF4-FFF2-40B4-BE49-F238E27FC236}">
                  <a16:creationId xmlns:a16="http://schemas.microsoft.com/office/drawing/2014/main" id="{42C7A71B-D43D-18CA-70D9-8D9ECC10B086}"/>
                </a:ext>
              </a:extLst>
            </p:cNvPr>
            <p:cNvSpPr/>
            <p:nvPr/>
          </p:nvSpPr>
          <p:spPr>
            <a:xfrm>
              <a:off x="2122117" y="3312337"/>
              <a:ext cx="1072630" cy="404734"/>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a:solidFill>
                    <a:schemeClr val="bg1"/>
                  </a:solidFill>
                  <a:latin typeface="Amazon Ember"/>
                  <a:ea typeface="Calibri"/>
                  <a:cs typeface="Calibri"/>
                  <a:sym typeface="Calibri"/>
                </a:rPr>
                <a:t>Ingress</a:t>
              </a:r>
              <a:endParaRPr sz="800">
                <a:solidFill>
                  <a:schemeClr val="bg1"/>
                </a:solidFill>
                <a:latin typeface="Amazon Ember"/>
              </a:endParaRPr>
            </a:p>
          </p:txBody>
        </p:sp>
        <p:sp>
          <p:nvSpPr>
            <p:cNvPr id="85" name="Google Shape;737;p83">
              <a:extLst>
                <a:ext uri="{FF2B5EF4-FFF2-40B4-BE49-F238E27FC236}">
                  <a16:creationId xmlns:a16="http://schemas.microsoft.com/office/drawing/2014/main" id="{ECCBF84E-FB9F-E3A5-FEA8-F0D1A9C6F8DA}"/>
                </a:ext>
              </a:extLst>
            </p:cNvPr>
            <p:cNvSpPr/>
            <p:nvPr/>
          </p:nvSpPr>
          <p:spPr>
            <a:xfrm>
              <a:off x="2122117" y="4473015"/>
              <a:ext cx="1072630" cy="404734"/>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a:solidFill>
                    <a:schemeClr val="bg1"/>
                  </a:solidFill>
                  <a:latin typeface="Amazon Ember"/>
                  <a:ea typeface="Calibri"/>
                  <a:cs typeface="Calibri"/>
                  <a:sym typeface="Calibri"/>
                </a:rPr>
                <a:t>ConfigMap</a:t>
              </a:r>
              <a:endParaRPr sz="800">
                <a:solidFill>
                  <a:schemeClr val="bg1"/>
                </a:solidFill>
                <a:latin typeface="Amazon Ember"/>
                <a:ea typeface="Calibri"/>
                <a:cs typeface="Calibri"/>
                <a:sym typeface="Calibri"/>
              </a:endParaRPr>
            </a:p>
          </p:txBody>
        </p:sp>
        <p:sp>
          <p:nvSpPr>
            <p:cNvPr id="86" name="TextBox 85">
              <a:extLst>
                <a:ext uri="{FF2B5EF4-FFF2-40B4-BE49-F238E27FC236}">
                  <a16:creationId xmlns:a16="http://schemas.microsoft.com/office/drawing/2014/main" id="{6FB1BC76-DFB7-EB60-50B8-482D49FF0FF6}"/>
                </a:ext>
              </a:extLst>
            </p:cNvPr>
            <p:cNvSpPr txBox="1"/>
            <p:nvPr/>
          </p:nvSpPr>
          <p:spPr>
            <a:xfrm>
              <a:off x="2122117" y="1554682"/>
              <a:ext cx="1266332" cy="348813"/>
            </a:xfrm>
            <a:prstGeom prst="rect">
              <a:avLst/>
            </a:prstGeom>
            <a:noFill/>
          </p:spPr>
          <p:txBody>
            <a:bodyPr wrap="square" lIns="0" rIns="0" rtlCol="0">
              <a:spAutoFit/>
            </a:bodyPr>
            <a:lstStyle/>
            <a:p>
              <a:pPr algn="l"/>
              <a:r>
                <a:rPr lang="en-US" sz="1100" dirty="0">
                  <a:solidFill>
                    <a:schemeClr val="tx1"/>
                  </a:solidFill>
                </a:rPr>
                <a:t>Application 4</a:t>
              </a:r>
            </a:p>
          </p:txBody>
        </p:sp>
        <p:grpSp>
          <p:nvGrpSpPr>
            <p:cNvPr id="87" name="Group 86">
              <a:extLst>
                <a:ext uri="{FF2B5EF4-FFF2-40B4-BE49-F238E27FC236}">
                  <a16:creationId xmlns:a16="http://schemas.microsoft.com/office/drawing/2014/main" id="{0C6BA4B3-A661-6F4D-3253-9CC98EB8DAEA}"/>
                </a:ext>
              </a:extLst>
            </p:cNvPr>
            <p:cNvGrpSpPr>
              <a:grpSpLocks noChangeAspect="1"/>
            </p:cNvGrpSpPr>
            <p:nvPr/>
          </p:nvGrpSpPr>
          <p:grpSpPr>
            <a:xfrm>
              <a:off x="2122117" y="5197724"/>
              <a:ext cx="984739" cy="640080"/>
              <a:chOff x="7874769" y="2473703"/>
              <a:chExt cx="2762075" cy="1910593"/>
            </a:xfrm>
            <a:solidFill>
              <a:srgbClr val="002060"/>
            </a:solidFill>
          </p:grpSpPr>
          <p:sp>
            <p:nvSpPr>
              <p:cNvPr id="88" name="Rectangle 87">
                <a:extLst>
                  <a:ext uri="{FF2B5EF4-FFF2-40B4-BE49-F238E27FC236}">
                    <a16:creationId xmlns:a16="http://schemas.microsoft.com/office/drawing/2014/main" id="{FE93B80D-82C1-B41E-86FC-4DDD86F23FA1}"/>
                  </a:ext>
                </a:extLst>
              </p:cNvPr>
              <p:cNvSpPr/>
              <p:nvPr/>
            </p:nvSpPr>
            <p:spPr>
              <a:xfrm>
                <a:off x="7874769" y="2473703"/>
                <a:ext cx="2762075" cy="191059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200" kern="1200" dirty="0" err="1">
                  <a:solidFill>
                    <a:schemeClr val="bg1"/>
                  </a:solidFill>
                  <a:latin typeface="Amazon Ember Display"/>
                </a:endParaRPr>
              </a:p>
            </p:txBody>
          </p:sp>
          <p:pic>
            <p:nvPicPr>
              <p:cNvPr id="89" name="Graphic 88">
                <a:extLst>
                  <a:ext uri="{FF2B5EF4-FFF2-40B4-BE49-F238E27FC236}">
                    <a16:creationId xmlns:a16="http://schemas.microsoft.com/office/drawing/2014/main" id="{C8A47CAF-62E9-C5AE-CFD3-C29F00E5A1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9444" y="2473703"/>
                <a:ext cx="1371600" cy="1371600"/>
              </a:xfrm>
              <a:prstGeom prst="rect">
                <a:avLst/>
              </a:prstGeom>
            </p:spPr>
          </p:pic>
          <p:pic>
            <p:nvPicPr>
              <p:cNvPr id="90" name="Graphic 89">
                <a:extLst>
                  <a:ext uri="{FF2B5EF4-FFF2-40B4-BE49-F238E27FC236}">
                    <a16:creationId xmlns:a16="http://schemas.microsoft.com/office/drawing/2014/main" id="{1A7C85E3-5B36-A26C-0438-C0EA76BE61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74769" y="2909930"/>
                <a:ext cx="1371600" cy="1371600"/>
              </a:xfrm>
              <a:prstGeom prst="rect">
                <a:avLst/>
              </a:prstGeom>
            </p:spPr>
          </p:pic>
          <p:pic>
            <p:nvPicPr>
              <p:cNvPr id="91" name="Graphic 90">
                <a:extLst>
                  <a:ext uri="{FF2B5EF4-FFF2-40B4-BE49-F238E27FC236}">
                    <a16:creationId xmlns:a16="http://schemas.microsoft.com/office/drawing/2014/main" id="{CF0D7CA8-034F-8660-1CB3-995AB9D404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65244" y="2882666"/>
                <a:ext cx="1371600" cy="1371600"/>
              </a:xfrm>
              <a:prstGeom prst="rect">
                <a:avLst/>
              </a:prstGeom>
            </p:spPr>
          </p:pic>
        </p:grpSp>
      </p:grpSp>
      <p:sp>
        <p:nvSpPr>
          <p:cNvPr id="92" name="TextBox 91">
            <a:extLst>
              <a:ext uri="{FF2B5EF4-FFF2-40B4-BE49-F238E27FC236}">
                <a16:creationId xmlns:a16="http://schemas.microsoft.com/office/drawing/2014/main" id="{1EDD6CB8-2449-6565-4CC3-F038E4693F49}"/>
              </a:ext>
            </a:extLst>
          </p:cNvPr>
          <p:cNvSpPr txBox="1"/>
          <p:nvPr/>
        </p:nvSpPr>
        <p:spPr>
          <a:xfrm>
            <a:off x="2584376" y="4377449"/>
            <a:ext cx="2493221" cy="261610"/>
          </a:xfrm>
          <a:prstGeom prst="rect">
            <a:avLst/>
          </a:prstGeom>
          <a:noFill/>
        </p:spPr>
        <p:txBody>
          <a:bodyPr wrap="square">
            <a:spAutoFit/>
          </a:bodyPr>
          <a:lstStyle/>
          <a:p>
            <a:pPr algn="ctr" defTabSz="685800">
              <a:buClrTx/>
              <a:defRPr/>
            </a:pPr>
            <a:r>
              <a:rPr lang="en-US" altLang="en-US" sz="1100" kern="1200" dirty="0">
                <a:solidFill>
                  <a:schemeClr val="tx1"/>
                </a:solidFill>
                <a:latin typeface="Amazon Ember Display"/>
                <a:ea typeface="+mn-ea"/>
                <a:cs typeface="Arial" panose="020B0604020202020204" pitchFamily="34" charset="0"/>
              </a:rPr>
              <a:t>AppDev teams</a:t>
            </a:r>
          </a:p>
        </p:txBody>
      </p:sp>
      <p:sp>
        <p:nvSpPr>
          <p:cNvPr id="93" name="TextBox 92">
            <a:extLst>
              <a:ext uri="{FF2B5EF4-FFF2-40B4-BE49-F238E27FC236}">
                <a16:creationId xmlns:a16="http://schemas.microsoft.com/office/drawing/2014/main" id="{51E01AA1-44F9-4B51-82B6-9B1D9F71D3B2}"/>
              </a:ext>
            </a:extLst>
          </p:cNvPr>
          <p:cNvSpPr txBox="1"/>
          <p:nvPr/>
        </p:nvSpPr>
        <p:spPr>
          <a:xfrm>
            <a:off x="4457021" y="4367283"/>
            <a:ext cx="2493221" cy="261610"/>
          </a:xfrm>
          <a:prstGeom prst="rect">
            <a:avLst/>
          </a:prstGeom>
          <a:noFill/>
        </p:spPr>
        <p:txBody>
          <a:bodyPr wrap="square">
            <a:spAutoFit/>
          </a:bodyPr>
          <a:lstStyle/>
          <a:p>
            <a:pPr algn="ctr" defTabSz="685800">
              <a:buClrTx/>
              <a:defRPr/>
            </a:pPr>
            <a:r>
              <a:rPr lang="en-US" altLang="en-US" sz="1100" kern="1200" dirty="0">
                <a:solidFill>
                  <a:schemeClr val="tx1"/>
                </a:solidFill>
                <a:latin typeface="Amazon Ember Display"/>
                <a:ea typeface="+mn-ea"/>
                <a:cs typeface="Arial" panose="020B0604020202020204" pitchFamily="34" charset="0"/>
              </a:rPr>
              <a:t>AppDev teams</a:t>
            </a:r>
          </a:p>
        </p:txBody>
      </p:sp>
      <p:sp>
        <p:nvSpPr>
          <p:cNvPr id="94" name="TextBox 93">
            <a:extLst>
              <a:ext uri="{FF2B5EF4-FFF2-40B4-BE49-F238E27FC236}">
                <a16:creationId xmlns:a16="http://schemas.microsoft.com/office/drawing/2014/main" id="{2C53B463-54FE-7078-58B4-938F3ED7A1E1}"/>
              </a:ext>
            </a:extLst>
          </p:cNvPr>
          <p:cNvSpPr txBox="1"/>
          <p:nvPr/>
        </p:nvSpPr>
        <p:spPr>
          <a:xfrm>
            <a:off x="6241955" y="4364967"/>
            <a:ext cx="2493221" cy="261610"/>
          </a:xfrm>
          <a:prstGeom prst="rect">
            <a:avLst/>
          </a:prstGeom>
          <a:noFill/>
        </p:spPr>
        <p:txBody>
          <a:bodyPr wrap="square">
            <a:spAutoFit/>
          </a:bodyPr>
          <a:lstStyle/>
          <a:p>
            <a:pPr algn="ctr" defTabSz="685800">
              <a:buClrTx/>
              <a:defRPr/>
            </a:pPr>
            <a:r>
              <a:rPr lang="en-US" altLang="en-US" sz="1100" kern="1200" dirty="0">
                <a:solidFill>
                  <a:schemeClr val="tx1"/>
                </a:solidFill>
                <a:latin typeface="Amazon Ember Display"/>
                <a:ea typeface="+mn-ea"/>
                <a:cs typeface="Arial" panose="020B0604020202020204" pitchFamily="34" charset="0"/>
              </a:rPr>
              <a:t>AppDev teams</a:t>
            </a:r>
          </a:p>
        </p:txBody>
      </p:sp>
    </p:spTree>
    <p:extLst>
      <p:ext uri="{BB962C8B-B14F-4D97-AF65-F5344CB8AC3E}">
        <p14:creationId xmlns:p14="http://schemas.microsoft.com/office/powerpoint/2010/main" val="31652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92" grpId="0"/>
      <p:bldP spid="93" grpId="0"/>
      <p:bldP spid="9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92EC5-A72D-D346-D079-861467991815}"/>
              </a:ext>
            </a:extLst>
          </p:cNvPr>
          <p:cNvSpPr>
            <a:spLocks noGrp="1"/>
          </p:cNvSpPr>
          <p:nvPr>
            <p:ph type="title"/>
          </p:nvPr>
        </p:nvSpPr>
        <p:spPr/>
        <p:txBody>
          <a:bodyPr>
            <a:normAutofit fontScale="90000"/>
          </a:bodyPr>
          <a:lstStyle/>
          <a:p>
            <a:r>
              <a:rPr lang="en-US" dirty="0"/>
              <a:t>Packaging application definitions with Helm</a:t>
            </a:r>
          </a:p>
        </p:txBody>
      </p:sp>
      <p:sp>
        <p:nvSpPr>
          <p:cNvPr id="3" name="Slide Number Placeholder 2">
            <a:extLst>
              <a:ext uri="{FF2B5EF4-FFF2-40B4-BE49-F238E27FC236}">
                <a16:creationId xmlns:a16="http://schemas.microsoft.com/office/drawing/2014/main" id="{FF8CACCB-2825-4D38-A5C5-27B8EBC8EEA8}"/>
              </a:ext>
            </a:extLst>
          </p:cNvPr>
          <p:cNvSpPr>
            <a:spLocks noGrp="1"/>
          </p:cNvSpPr>
          <p:nvPr>
            <p:ph type="sldNum" sz="quarter" idx="12"/>
          </p:nvPr>
        </p:nvSpPr>
        <p:spPr/>
        <p:txBody>
          <a:bodyPr/>
          <a:lstStyle/>
          <a:p>
            <a:fld id="{EB4B8DE2-A4E8-46E4-8BBF-D75455EFF32C}" type="slidenum">
              <a:rPr lang="en-US" smtClean="0"/>
              <a:pPr/>
              <a:t>18</a:t>
            </a:fld>
            <a:endParaRPr lang="en-US"/>
          </a:p>
        </p:txBody>
      </p:sp>
      <p:sp>
        <p:nvSpPr>
          <p:cNvPr id="4" name="Google Shape;728;p83">
            <a:extLst>
              <a:ext uri="{FF2B5EF4-FFF2-40B4-BE49-F238E27FC236}">
                <a16:creationId xmlns:a16="http://schemas.microsoft.com/office/drawing/2014/main" id="{B46EFD52-FC9E-49C0-7C22-54FDFF9EDB82}"/>
              </a:ext>
            </a:extLst>
          </p:cNvPr>
          <p:cNvSpPr/>
          <p:nvPr/>
        </p:nvSpPr>
        <p:spPr>
          <a:xfrm>
            <a:off x="3261049" y="2268199"/>
            <a:ext cx="804473" cy="303551"/>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dirty="0">
                <a:solidFill>
                  <a:srgbClr val="002D43"/>
                </a:solidFill>
                <a:latin typeface="Amazon Ember"/>
                <a:ea typeface="Calibri"/>
                <a:cs typeface="Calibri"/>
                <a:sym typeface="Calibri"/>
              </a:rPr>
              <a:t>Deployment</a:t>
            </a:r>
            <a:endParaRPr sz="800" dirty="0">
              <a:solidFill>
                <a:srgbClr val="002D43"/>
              </a:solidFill>
              <a:latin typeface="Amazon Ember"/>
            </a:endParaRPr>
          </a:p>
        </p:txBody>
      </p:sp>
      <p:sp>
        <p:nvSpPr>
          <p:cNvPr id="5" name="Google Shape;731;p83">
            <a:extLst>
              <a:ext uri="{FF2B5EF4-FFF2-40B4-BE49-F238E27FC236}">
                <a16:creationId xmlns:a16="http://schemas.microsoft.com/office/drawing/2014/main" id="{07FCA7F6-C6D7-CE5A-DF11-C8AC6578CC18}"/>
              </a:ext>
            </a:extLst>
          </p:cNvPr>
          <p:cNvSpPr/>
          <p:nvPr/>
        </p:nvSpPr>
        <p:spPr>
          <a:xfrm>
            <a:off x="3261049" y="1712215"/>
            <a:ext cx="804473" cy="412866"/>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dirty="0">
                <a:solidFill>
                  <a:srgbClr val="002D43"/>
                </a:solidFill>
                <a:latin typeface="Amazon Ember"/>
                <a:ea typeface="Calibri"/>
                <a:cs typeface="Calibri"/>
                <a:sym typeface="Calibri"/>
              </a:rPr>
              <a:t>Horizontal Pod Autoscaler</a:t>
            </a:r>
            <a:endParaRPr sz="800" dirty="0">
              <a:solidFill>
                <a:srgbClr val="002D43"/>
              </a:solidFill>
              <a:latin typeface="Amazon Ember"/>
              <a:ea typeface="Calibri"/>
              <a:cs typeface="Calibri"/>
              <a:sym typeface="Calibri"/>
            </a:endParaRPr>
          </a:p>
        </p:txBody>
      </p:sp>
      <p:sp>
        <p:nvSpPr>
          <p:cNvPr id="6" name="Google Shape;732;p83">
            <a:extLst>
              <a:ext uri="{FF2B5EF4-FFF2-40B4-BE49-F238E27FC236}">
                <a16:creationId xmlns:a16="http://schemas.microsoft.com/office/drawing/2014/main" id="{1949180A-5489-1977-7B99-ECAB27D14CA3}"/>
              </a:ext>
            </a:extLst>
          </p:cNvPr>
          <p:cNvSpPr/>
          <p:nvPr/>
        </p:nvSpPr>
        <p:spPr>
          <a:xfrm>
            <a:off x="3261049" y="3138708"/>
            <a:ext cx="804473" cy="303551"/>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a:solidFill>
                  <a:srgbClr val="002D43"/>
                </a:solidFill>
                <a:latin typeface="Amazon Ember"/>
                <a:ea typeface="Calibri"/>
                <a:cs typeface="Calibri"/>
                <a:sym typeface="Calibri"/>
              </a:rPr>
              <a:t>Service</a:t>
            </a:r>
            <a:endParaRPr sz="800">
              <a:solidFill>
                <a:srgbClr val="002D43"/>
              </a:solidFill>
              <a:latin typeface="Amazon Ember"/>
            </a:endParaRPr>
          </a:p>
        </p:txBody>
      </p:sp>
      <p:sp>
        <p:nvSpPr>
          <p:cNvPr id="7" name="Google Shape;733;p83">
            <a:extLst>
              <a:ext uri="{FF2B5EF4-FFF2-40B4-BE49-F238E27FC236}">
                <a16:creationId xmlns:a16="http://schemas.microsoft.com/office/drawing/2014/main" id="{8AEEC845-91AD-0D54-9EE2-CAA3933C2F60}"/>
              </a:ext>
            </a:extLst>
          </p:cNvPr>
          <p:cNvSpPr/>
          <p:nvPr/>
        </p:nvSpPr>
        <p:spPr>
          <a:xfrm>
            <a:off x="3261049" y="2703454"/>
            <a:ext cx="804473" cy="303551"/>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a:solidFill>
                  <a:srgbClr val="002D43"/>
                </a:solidFill>
                <a:latin typeface="Amazon Ember"/>
                <a:ea typeface="Calibri"/>
                <a:cs typeface="Calibri"/>
                <a:sym typeface="Calibri"/>
              </a:rPr>
              <a:t>Ingress</a:t>
            </a:r>
            <a:endParaRPr sz="800">
              <a:solidFill>
                <a:srgbClr val="002D43"/>
              </a:solidFill>
              <a:latin typeface="Amazon Ember"/>
            </a:endParaRPr>
          </a:p>
        </p:txBody>
      </p:sp>
      <p:sp>
        <p:nvSpPr>
          <p:cNvPr id="8" name="Google Shape;737;p83">
            <a:extLst>
              <a:ext uri="{FF2B5EF4-FFF2-40B4-BE49-F238E27FC236}">
                <a16:creationId xmlns:a16="http://schemas.microsoft.com/office/drawing/2014/main" id="{FA108E93-D91E-C8B0-77F9-387A781CF481}"/>
              </a:ext>
            </a:extLst>
          </p:cNvPr>
          <p:cNvSpPr/>
          <p:nvPr/>
        </p:nvSpPr>
        <p:spPr>
          <a:xfrm>
            <a:off x="3261049" y="3573962"/>
            <a:ext cx="804473" cy="303551"/>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a:solidFill>
                  <a:srgbClr val="002D43"/>
                </a:solidFill>
                <a:latin typeface="Amazon Ember"/>
                <a:ea typeface="Calibri"/>
                <a:cs typeface="Calibri"/>
                <a:sym typeface="Calibri"/>
              </a:rPr>
              <a:t>ConfigMap</a:t>
            </a:r>
            <a:endParaRPr sz="800">
              <a:solidFill>
                <a:srgbClr val="002D43"/>
              </a:solidFill>
              <a:latin typeface="Amazon Ember"/>
              <a:ea typeface="Calibri"/>
              <a:cs typeface="Calibri"/>
              <a:sym typeface="Calibri"/>
            </a:endParaRPr>
          </a:p>
        </p:txBody>
      </p:sp>
      <p:grpSp>
        <p:nvGrpSpPr>
          <p:cNvPr id="9" name="Group 8">
            <a:extLst>
              <a:ext uri="{FF2B5EF4-FFF2-40B4-BE49-F238E27FC236}">
                <a16:creationId xmlns:a16="http://schemas.microsoft.com/office/drawing/2014/main" id="{D5E3F196-BB56-5A99-16C4-8067F1126252}"/>
              </a:ext>
            </a:extLst>
          </p:cNvPr>
          <p:cNvGrpSpPr/>
          <p:nvPr/>
        </p:nvGrpSpPr>
        <p:grpSpPr>
          <a:xfrm>
            <a:off x="2907248" y="1331536"/>
            <a:ext cx="1497051" cy="2642840"/>
            <a:chOff x="1650382" y="1483113"/>
            <a:chExt cx="1996068" cy="3523786"/>
          </a:xfrm>
        </p:grpSpPr>
        <p:sp>
          <p:nvSpPr>
            <p:cNvPr id="10" name="Rounded Rectangle 9">
              <a:extLst>
                <a:ext uri="{FF2B5EF4-FFF2-40B4-BE49-F238E27FC236}">
                  <a16:creationId xmlns:a16="http://schemas.microsoft.com/office/drawing/2014/main" id="{6C102301-9D54-358E-33DC-AE3018A01D68}"/>
                </a:ext>
              </a:extLst>
            </p:cNvPr>
            <p:cNvSpPr/>
            <p:nvPr/>
          </p:nvSpPr>
          <p:spPr>
            <a:xfrm>
              <a:off x="1650382" y="1483113"/>
              <a:ext cx="1996068" cy="3523786"/>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00" dirty="0" err="1">
                <a:solidFill>
                  <a:schemeClr val="tx1"/>
                </a:solidFill>
              </a:endParaRPr>
            </a:p>
          </p:txBody>
        </p:sp>
        <p:sp>
          <p:nvSpPr>
            <p:cNvPr id="11" name="Google Shape;728;p83">
              <a:extLst>
                <a:ext uri="{FF2B5EF4-FFF2-40B4-BE49-F238E27FC236}">
                  <a16:creationId xmlns:a16="http://schemas.microsoft.com/office/drawing/2014/main" id="{E0D910F4-9FF6-0697-0483-E715C0AB67B5}"/>
                </a:ext>
              </a:extLst>
            </p:cNvPr>
            <p:cNvSpPr/>
            <p:nvPr/>
          </p:nvSpPr>
          <p:spPr>
            <a:xfrm>
              <a:off x="2122117" y="2837221"/>
              <a:ext cx="1072630" cy="404734"/>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dirty="0">
                  <a:solidFill>
                    <a:schemeClr val="bg1"/>
                  </a:solidFill>
                  <a:latin typeface="Amazon Ember"/>
                  <a:ea typeface="Calibri"/>
                  <a:cs typeface="Calibri"/>
                  <a:sym typeface="Calibri"/>
                </a:rPr>
                <a:t>Deployment</a:t>
              </a:r>
              <a:endParaRPr sz="800" dirty="0">
                <a:solidFill>
                  <a:schemeClr val="bg1"/>
                </a:solidFill>
                <a:latin typeface="Amazon Ember"/>
              </a:endParaRPr>
            </a:p>
          </p:txBody>
        </p:sp>
        <p:sp>
          <p:nvSpPr>
            <p:cNvPr id="12" name="Google Shape;731;p83">
              <a:extLst>
                <a:ext uri="{FF2B5EF4-FFF2-40B4-BE49-F238E27FC236}">
                  <a16:creationId xmlns:a16="http://schemas.microsoft.com/office/drawing/2014/main" id="{D78A56C2-A743-9E95-03B0-568D0AFAFD22}"/>
                </a:ext>
              </a:extLst>
            </p:cNvPr>
            <p:cNvSpPr/>
            <p:nvPr/>
          </p:nvSpPr>
          <p:spPr>
            <a:xfrm>
              <a:off x="2122117" y="2130650"/>
              <a:ext cx="1072630" cy="550488"/>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dirty="0">
                  <a:solidFill>
                    <a:schemeClr val="bg1"/>
                  </a:solidFill>
                  <a:latin typeface="Amazon Ember"/>
                  <a:ea typeface="Calibri"/>
                  <a:cs typeface="Calibri"/>
                  <a:sym typeface="Calibri"/>
                </a:rPr>
                <a:t>Horizontal Pod Autoscaler</a:t>
              </a:r>
              <a:endParaRPr sz="800" dirty="0">
                <a:solidFill>
                  <a:schemeClr val="bg1"/>
                </a:solidFill>
                <a:latin typeface="Amazon Ember"/>
                <a:ea typeface="Calibri"/>
                <a:cs typeface="Calibri"/>
                <a:sym typeface="Calibri"/>
              </a:endParaRPr>
            </a:p>
          </p:txBody>
        </p:sp>
        <p:sp>
          <p:nvSpPr>
            <p:cNvPr id="13" name="Google Shape;732;p83">
              <a:extLst>
                <a:ext uri="{FF2B5EF4-FFF2-40B4-BE49-F238E27FC236}">
                  <a16:creationId xmlns:a16="http://schemas.microsoft.com/office/drawing/2014/main" id="{5BC01F52-B803-31FF-4907-B27A3827FA12}"/>
                </a:ext>
              </a:extLst>
            </p:cNvPr>
            <p:cNvSpPr/>
            <p:nvPr/>
          </p:nvSpPr>
          <p:spPr>
            <a:xfrm>
              <a:off x="2122117" y="3958853"/>
              <a:ext cx="1072630" cy="404734"/>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a:solidFill>
                    <a:schemeClr val="bg1"/>
                  </a:solidFill>
                  <a:latin typeface="Amazon Ember"/>
                  <a:ea typeface="Calibri"/>
                  <a:cs typeface="Calibri"/>
                  <a:sym typeface="Calibri"/>
                </a:rPr>
                <a:t>Service</a:t>
              </a:r>
              <a:endParaRPr sz="800">
                <a:solidFill>
                  <a:schemeClr val="bg1"/>
                </a:solidFill>
                <a:latin typeface="Amazon Ember"/>
              </a:endParaRPr>
            </a:p>
          </p:txBody>
        </p:sp>
        <p:sp>
          <p:nvSpPr>
            <p:cNvPr id="14" name="Google Shape;733;p83">
              <a:extLst>
                <a:ext uri="{FF2B5EF4-FFF2-40B4-BE49-F238E27FC236}">
                  <a16:creationId xmlns:a16="http://schemas.microsoft.com/office/drawing/2014/main" id="{F7DD07BD-8AA4-3471-BF04-666D183FEA50}"/>
                </a:ext>
              </a:extLst>
            </p:cNvPr>
            <p:cNvSpPr/>
            <p:nvPr/>
          </p:nvSpPr>
          <p:spPr>
            <a:xfrm>
              <a:off x="2122117" y="3398037"/>
              <a:ext cx="1072630" cy="404734"/>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a:solidFill>
                    <a:schemeClr val="bg1"/>
                  </a:solidFill>
                  <a:latin typeface="Amazon Ember"/>
                  <a:ea typeface="Calibri"/>
                  <a:cs typeface="Calibri"/>
                  <a:sym typeface="Calibri"/>
                </a:rPr>
                <a:t>Ingress</a:t>
              </a:r>
              <a:endParaRPr sz="800">
                <a:solidFill>
                  <a:schemeClr val="bg1"/>
                </a:solidFill>
                <a:latin typeface="Amazon Ember"/>
              </a:endParaRPr>
            </a:p>
          </p:txBody>
        </p:sp>
        <p:sp>
          <p:nvSpPr>
            <p:cNvPr id="15" name="Google Shape;737;p83">
              <a:extLst>
                <a:ext uri="{FF2B5EF4-FFF2-40B4-BE49-F238E27FC236}">
                  <a16:creationId xmlns:a16="http://schemas.microsoft.com/office/drawing/2014/main" id="{99737660-1AE1-7528-5A78-BB4031DE7829}"/>
                </a:ext>
              </a:extLst>
            </p:cNvPr>
            <p:cNvSpPr/>
            <p:nvPr/>
          </p:nvSpPr>
          <p:spPr>
            <a:xfrm>
              <a:off x="2122117" y="4519670"/>
              <a:ext cx="1072630" cy="404734"/>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800">
                  <a:solidFill>
                    <a:schemeClr val="bg1"/>
                  </a:solidFill>
                  <a:latin typeface="Amazon Ember"/>
                  <a:ea typeface="Calibri"/>
                  <a:cs typeface="Calibri"/>
                  <a:sym typeface="Calibri"/>
                </a:rPr>
                <a:t>ConfigMap</a:t>
              </a:r>
              <a:endParaRPr sz="800">
                <a:solidFill>
                  <a:schemeClr val="bg1"/>
                </a:solidFill>
                <a:latin typeface="Amazon Ember"/>
                <a:ea typeface="Calibri"/>
                <a:cs typeface="Calibri"/>
                <a:sym typeface="Calibri"/>
              </a:endParaRPr>
            </a:p>
          </p:txBody>
        </p:sp>
        <p:sp>
          <p:nvSpPr>
            <p:cNvPr id="16" name="TextBox 15">
              <a:extLst>
                <a:ext uri="{FF2B5EF4-FFF2-40B4-BE49-F238E27FC236}">
                  <a16:creationId xmlns:a16="http://schemas.microsoft.com/office/drawing/2014/main" id="{A493680B-72F2-2B0C-07CD-C82B0EA501F8}"/>
                </a:ext>
              </a:extLst>
            </p:cNvPr>
            <p:cNvSpPr txBox="1"/>
            <p:nvPr/>
          </p:nvSpPr>
          <p:spPr>
            <a:xfrm>
              <a:off x="2011777" y="1541444"/>
              <a:ext cx="1266332" cy="574516"/>
            </a:xfrm>
            <a:prstGeom prst="rect">
              <a:avLst/>
            </a:prstGeom>
            <a:noFill/>
          </p:spPr>
          <p:txBody>
            <a:bodyPr wrap="square" lIns="0" rIns="0" rtlCol="0">
              <a:spAutoFit/>
            </a:bodyPr>
            <a:lstStyle/>
            <a:p>
              <a:pPr algn="ctr"/>
              <a:r>
                <a:rPr lang="en-US" sz="1050" dirty="0">
                  <a:solidFill>
                    <a:schemeClr val="tx1"/>
                  </a:solidFill>
                </a:rPr>
                <a:t>Helm Chart (Blueprint)</a:t>
              </a:r>
            </a:p>
          </p:txBody>
        </p:sp>
      </p:grpSp>
      <p:sp>
        <p:nvSpPr>
          <p:cNvPr id="22" name="TextBox 21">
            <a:extLst>
              <a:ext uri="{FF2B5EF4-FFF2-40B4-BE49-F238E27FC236}">
                <a16:creationId xmlns:a16="http://schemas.microsoft.com/office/drawing/2014/main" id="{3B1DDC64-77A8-4269-017A-9B454D8843EC}"/>
              </a:ext>
            </a:extLst>
          </p:cNvPr>
          <p:cNvSpPr txBox="1"/>
          <p:nvPr/>
        </p:nvSpPr>
        <p:spPr>
          <a:xfrm>
            <a:off x="401725" y="2924995"/>
            <a:ext cx="1888885" cy="276999"/>
          </a:xfrm>
          <a:prstGeom prst="rect">
            <a:avLst/>
          </a:prstGeom>
          <a:noFill/>
        </p:spPr>
        <p:txBody>
          <a:bodyPr wrap="square">
            <a:spAutoFit/>
          </a:bodyPr>
          <a:lstStyle/>
          <a:p>
            <a:pPr algn="ctr" defTabSz="685800">
              <a:buClrTx/>
              <a:defRPr/>
            </a:pPr>
            <a:r>
              <a:rPr lang="en-US" altLang="en-US" sz="1200" kern="1200" dirty="0">
                <a:solidFill>
                  <a:srgbClr val="FFFFFF"/>
                </a:solidFill>
                <a:latin typeface="Amazon Ember Display"/>
                <a:ea typeface="+mn-ea"/>
                <a:cs typeface="Arial" panose="020B0604020202020204" pitchFamily="34" charset="0"/>
              </a:rPr>
              <a:t>Platform Team</a:t>
            </a:r>
          </a:p>
        </p:txBody>
      </p:sp>
      <p:grpSp>
        <p:nvGrpSpPr>
          <p:cNvPr id="23" name="Group 22">
            <a:extLst>
              <a:ext uri="{FF2B5EF4-FFF2-40B4-BE49-F238E27FC236}">
                <a16:creationId xmlns:a16="http://schemas.microsoft.com/office/drawing/2014/main" id="{98A6D338-A08A-AC7C-E372-B5608FB8A79F}"/>
              </a:ext>
            </a:extLst>
          </p:cNvPr>
          <p:cNvGrpSpPr>
            <a:grpSpLocks noChangeAspect="1"/>
          </p:cNvGrpSpPr>
          <p:nvPr/>
        </p:nvGrpSpPr>
        <p:grpSpPr>
          <a:xfrm>
            <a:off x="938742" y="2388841"/>
            <a:ext cx="820459" cy="533298"/>
            <a:chOff x="1816520" y="2473703"/>
            <a:chExt cx="2762075" cy="1910593"/>
          </a:xfrm>
        </p:grpSpPr>
        <p:sp>
          <p:nvSpPr>
            <p:cNvPr id="24" name="Rectangle 23">
              <a:extLst>
                <a:ext uri="{FF2B5EF4-FFF2-40B4-BE49-F238E27FC236}">
                  <a16:creationId xmlns:a16="http://schemas.microsoft.com/office/drawing/2014/main" id="{AEE4C905-7E71-5065-2AE5-84ADF6E01619}"/>
                </a:ext>
              </a:extLst>
            </p:cNvPr>
            <p:cNvSpPr/>
            <p:nvPr/>
          </p:nvSpPr>
          <p:spPr>
            <a:xfrm>
              <a:off x="1816520" y="2473703"/>
              <a:ext cx="2762075" cy="191059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25" name="Graphic 24">
              <a:extLst>
                <a:ext uri="{FF2B5EF4-FFF2-40B4-BE49-F238E27FC236}">
                  <a16:creationId xmlns:a16="http://schemas.microsoft.com/office/drawing/2014/main" id="{5800077B-BBE0-8C60-B2D4-B25FD71EFD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1195" y="2473703"/>
              <a:ext cx="1371600" cy="1371600"/>
            </a:xfrm>
            <a:prstGeom prst="rect">
              <a:avLst/>
            </a:prstGeom>
          </p:spPr>
        </p:pic>
        <p:pic>
          <p:nvPicPr>
            <p:cNvPr id="26" name="Graphic 25">
              <a:extLst>
                <a:ext uri="{FF2B5EF4-FFF2-40B4-BE49-F238E27FC236}">
                  <a16:creationId xmlns:a16="http://schemas.microsoft.com/office/drawing/2014/main" id="{04520494-D47F-AF7F-8696-C866E998FC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6520" y="2909930"/>
              <a:ext cx="1371600" cy="1371600"/>
            </a:xfrm>
            <a:prstGeom prst="rect">
              <a:avLst/>
            </a:prstGeom>
          </p:spPr>
        </p:pic>
        <p:pic>
          <p:nvPicPr>
            <p:cNvPr id="27" name="Graphic 26">
              <a:extLst>
                <a:ext uri="{FF2B5EF4-FFF2-40B4-BE49-F238E27FC236}">
                  <a16:creationId xmlns:a16="http://schemas.microsoft.com/office/drawing/2014/main" id="{68F7853B-F513-BBC9-E6B3-A30A2BDDBE6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06995" y="2882666"/>
              <a:ext cx="1371600" cy="1371600"/>
            </a:xfrm>
            <a:prstGeom prst="rect">
              <a:avLst/>
            </a:prstGeom>
          </p:spPr>
        </p:pic>
      </p:grpSp>
      <p:sp>
        <p:nvSpPr>
          <p:cNvPr id="28" name="TextBox 27">
            <a:extLst>
              <a:ext uri="{FF2B5EF4-FFF2-40B4-BE49-F238E27FC236}">
                <a16:creationId xmlns:a16="http://schemas.microsoft.com/office/drawing/2014/main" id="{7D0A2922-7E93-B986-6DB2-FE3E437220B0}"/>
              </a:ext>
            </a:extLst>
          </p:cNvPr>
          <p:cNvSpPr txBox="1"/>
          <p:nvPr/>
        </p:nvSpPr>
        <p:spPr>
          <a:xfrm>
            <a:off x="4955388" y="1176876"/>
            <a:ext cx="1327301" cy="276999"/>
          </a:xfrm>
          <a:prstGeom prst="rect">
            <a:avLst/>
          </a:prstGeom>
          <a:noFill/>
        </p:spPr>
        <p:txBody>
          <a:bodyPr wrap="square">
            <a:spAutoFit/>
          </a:bodyPr>
          <a:lstStyle/>
          <a:p>
            <a:pPr algn="ctr" defTabSz="685800">
              <a:buClrTx/>
              <a:defRPr/>
            </a:pPr>
            <a:r>
              <a:rPr lang="en-US" altLang="en-US" sz="1200" kern="1200" dirty="0">
                <a:solidFill>
                  <a:srgbClr val="FFFFFF"/>
                </a:solidFill>
                <a:latin typeface="Amazon Ember Display"/>
                <a:ea typeface="+mn-ea"/>
                <a:cs typeface="Arial" panose="020B0604020202020204" pitchFamily="34" charset="0"/>
              </a:rPr>
              <a:t>AppDev teams</a:t>
            </a:r>
          </a:p>
        </p:txBody>
      </p:sp>
      <p:grpSp>
        <p:nvGrpSpPr>
          <p:cNvPr id="29" name="Group 28">
            <a:extLst>
              <a:ext uri="{FF2B5EF4-FFF2-40B4-BE49-F238E27FC236}">
                <a16:creationId xmlns:a16="http://schemas.microsoft.com/office/drawing/2014/main" id="{2C6091FE-FD56-7E85-A756-F8E3747A8DF7}"/>
              </a:ext>
            </a:extLst>
          </p:cNvPr>
          <p:cNvGrpSpPr>
            <a:grpSpLocks noChangeAspect="1"/>
          </p:cNvGrpSpPr>
          <p:nvPr/>
        </p:nvGrpSpPr>
        <p:grpSpPr>
          <a:xfrm>
            <a:off x="5255703" y="2391697"/>
            <a:ext cx="820459" cy="533298"/>
            <a:chOff x="7874769" y="2473703"/>
            <a:chExt cx="2762075" cy="1910593"/>
          </a:xfrm>
          <a:solidFill>
            <a:srgbClr val="0070C0"/>
          </a:solidFill>
        </p:grpSpPr>
        <p:sp>
          <p:nvSpPr>
            <p:cNvPr id="30" name="Rectangle 29">
              <a:extLst>
                <a:ext uri="{FF2B5EF4-FFF2-40B4-BE49-F238E27FC236}">
                  <a16:creationId xmlns:a16="http://schemas.microsoft.com/office/drawing/2014/main" id="{C2F3B047-D125-9231-9AB3-49116E2126BE}"/>
                </a:ext>
              </a:extLst>
            </p:cNvPr>
            <p:cNvSpPr/>
            <p:nvPr/>
          </p:nvSpPr>
          <p:spPr>
            <a:xfrm>
              <a:off x="7874769" y="2473703"/>
              <a:ext cx="2762075" cy="19105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31" name="Graphic 30">
              <a:extLst>
                <a:ext uri="{FF2B5EF4-FFF2-40B4-BE49-F238E27FC236}">
                  <a16:creationId xmlns:a16="http://schemas.microsoft.com/office/drawing/2014/main" id="{93CD7BA6-61CD-1202-19D1-240D44B998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79444" y="2473703"/>
              <a:ext cx="1371600" cy="1371600"/>
            </a:xfrm>
            <a:prstGeom prst="rect">
              <a:avLst/>
            </a:prstGeom>
          </p:spPr>
        </p:pic>
        <p:pic>
          <p:nvPicPr>
            <p:cNvPr id="32" name="Graphic 31">
              <a:extLst>
                <a:ext uri="{FF2B5EF4-FFF2-40B4-BE49-F238E27FC236}">
                  <a16:creationId xmlns:a16="http://schemas.microsoft.com/office/drawing/2014/main" id="{500F693E-EB89-7B96-CE5D-9C15482EDF7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74769" y="2909930"/>
              <a:ext cx="1371600" cy="1371600"/>
            </a:xfrm>
            <a:prstGeom prst="rect">
              <a:avLst/>
            </a:prstGeom>
          </p:spPr>
        </p:pic>
        <p:pic>
          <p:nvPicPr>
            <p:cNvPr id="33" name="Graphic 32">
              <a:extLst>
                <a:ext uri="{FF2B5EF4-FFF2-40B4-BE49-F238E27FC236}">
                  <a16:creationId xmlns:a16="http://schemas.microsoft.com/office/drawing/2014/main" id="{FF3CC19C-E2EC-64CB-A65D-E58A9C0FDF7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65244" y="2882666"/>
              <a:ext cx="1371600" cy="1371600"/>
            </a:xfrm>
            <a:prstGeom prst="rect">
              <a:avLst/>
            </a:prstGeom>
          </p:spPr>
        </p:pic>
      </p:grpSp>
      <p:sp>
        <p:nvSpPr>
          <p:cNvPr id="34" name="Rounded Rectangle 33">
            <a:extLst>
              <a:ext uri="{FF2B5EF4-FFF2-40B4-BE49-F238E27FC236}">
                <a16:creationId xmlns:a16="http://schemas.microsoft.com/office/drawing/2014/main" id="{F0E01673-3172-FC4C-5164-8180ACD3CE04}"/>
              </a:ext>
            </a:extLst>
          </p:cNvPr>
          <p:cNvSpPr/>
          <p:nvPr/>
        </p:nvSpPr>
        <p:spPr>
          <a:xfrm>
            <a:off x="7030027" y="1335337"/>
            <a:ext cx="1092335" cy="6858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err="1">
              <a:solidFill>
                <a:schemeClr val="tx1"/>
              </a:solidFill>
            </a:endParaRPr>
          </a:p>
        </p:txBody>
      </p:sp>
      <p:sp>
        <p:nvSpPr>
          <p:cNvPr id="35" name="TextBox 34">
            <a:extLst>
              <a:ext uri="{FF2B5EF4-FFF2-40B4-BE49-F238E27FC236}">
                <a16:creationId xmlns:a16="http://schemas.microsoft.com/office/drawing/2014/main" id="{0181386F-1ABF-F928-E2B9-5273AFD069E9}"/>
              </a:ext>
            </a:extLst>
          </p:cNvPr>
          <p:cNvSpPr txBox="1"/>
          <p:nvPr/>
        </p:nvSpPr>
        <p:spPr>
          <a:xfrm>
            <a:off x="7233740" y="1343147"/>
            <a:ext cx="724557" cy="230832"/>
          </a:xfrm>
          <a:prstGeom prst="rect">
            <a:avLst/>
          </a:prstGeom>
          <a:noFill/>
        </p:spPr>
        <p:txBody>
          <a:bodyPr wrap="none" lIns="0" rIns="0" rtlCol="0">
            <a:spAutoFit/>
          </a:bodyPr>
          <a:lstStyle/>
          <a:p>
            <a:pPr algn="l"/>
            <a:r>
              <a:rPr lang="en-US" sz="900" dirty="0">
                <a:solidFill>
                  <a:schemeClr val="bg1"/>
                </a:solidFill>
              </a:rPr>
              <a:t>Helm Release</a:t>
            </a:r>
          </a:p>
        </p:txBody>
      </p:sp>
      <p:sp>
        <p:nvSpPr>
          <p:cNvPr id="36" name="TextBox 35">
            <a:extLst>
              <a:ext uri="{FF2B5EF4-FFF2-40B4-BE49-F238E27FC236}">
                <a16:creationId xmlns:a16="http://schemas.microsoft.com/office/drawing/2014/main" id="{FF28636A-A0F2-F002-EC97-FE49F75FF2AC}"/>
              </a:ext>
            </a:extLst>
          </p:cNvPr>
          <p:cNvSpPr txBox="1"/>
          <p:nvPr/>
        </p:nvSpPr>
        <p:spPr>
          <a:xfrm>
            <a:off x="7233740" y="1611450"/>
            <a:ext cx="713337" cy="253916"/>
          </a:xfrm>
          <a:prstGeom prst="rect">
            <a:avLst/>
          </a:prstGeom>
          <a:solidFill>
            <a:schemeClr val="bg1"/>
          </a:solidFill>
        </p:spPr>
        <p:txBody>
          <a:bodyPr wrap="none" lIns="0" rIns="0" rtlCol="0">
            <a:spAutoFit/>
          </a:bodyPr>
          <a:lstStyle/>
          <a:p>
            <a:pPr algn="l"/>
            <a:r>
              <a:rPr lang="en-US" sz="1050" dirty="0">
                <a:solidFill>
                  <a:schemeClr val="tx1"/>
                </a:solidFill>
              </a:rPr>
              <a:t>values.yaml</a:t>
            </a:r>
          </a:p>
        </p:txBody>
      </p:sp>
      <p:grpSp>
        <p:nvGrpSpPr>
          <p:cNvPr id="42" name="Group 41">
            <a:extLst>
              <a:ext uri="{FF2B5EF4-FFF2-40B4-BE49-F238E27FC236}">
                <a16:creationId xmlns:a16="http://schemas.microsoft.com/office/drawing/2014/main" id="{6C3DA8C6-6FE6-2CE9-ABF0-7F9ECF8C5C81}"/>
              </a:ext>
            </a:extLst>
          </p:cNvPr>
          <p:cNvGrpSpPr>
            <a:grpSpLocks noChangeAspect="1"/>
          </p:cNvGrpSpPr>
          <p:nvPr/>
        </p:nvGrpSpPr>
        <p:grpSpPr>
          <a:xfrm>
            <a:off x="5255703" y="3364826"/>
            <a:ext cx="820459" cy="533298"/>
            <a:chOff x="7874769" y="2473703"/>
            <a:chExt cx="2762075" cy="1910593"/>
          </a:xfrm>
          <a:solidFill>
            <a:srgbClr val="0070C0"/>
          </a:solidFill>
        </p:grpSpPr>
        <p:sp>
          <p:nvSpPr>
            <p:cNvPr id="43" name="Rectangle 42">
              <a:extLst>
                <a:ext uri="{FF2B5EF4-FFF2-40B4-BE49-F238E27FC236}">
                  <a16:creationId xmlns:a16="http://schemas.microsoft.com/office/drawing/2014/main" id="{D768A332-F9BA-AB46-E3D2-315C532D0698}"/>
                </a:ext>
              </a:extLst>
            </p:cNvPr>
            <p:cNvSpPr/>
            <p:nvPr/>
          </p:nvSpPr>
          <p:spPr>
            <a:xfrm>
              <a:off x="7874769" y="2473703"/>
              <a:ext cx="2762075" cy="19105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44" name="Graphic 43">
              <a:extLst>
                <a:ext uri="{FF2B5EF4-FFF2-40B4-BE49-F238E27FC236}">
                  <a16:creationId xmlns:a16="http://schemas.microsoft.com/office/drawing/2014/main" id="{485D5BEB-E2CB-8B16-3BE8-DC9B8984AA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79444" y="2473703"/>
              <a:ext cx="1371600" cy="1371600"/>
            </a:xfrm>
            <a:prstGeom prst="rect">
              <a:avLst/>
            </a:prstGeom>
          </p:spPr>
        </p:pic>
        <p:pic>
          <p:nvPicPr>
            <p:cNvPr id="45" name="Graphic 44">
              <a:extLst>
                <a:ext uri="{FF2B5EF4-FFF2-40B4-BE49-F238E27FC236}">
                  <a16:creationId xmlns:a16="http://schemas.microsoft.com/office/drawing/2014/main" id="{65B37E4E-3AF8-1E5F-1032-3D0C968DB01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74769" y="2909930"/>
              <a:ext cx="1371600" cy="1371600"/>
            </a:xfrm>
            <a:prstGeom prst="rect">
              <a:avLst/>
            </a:prstGeom>
          </p:spPr>
        </p:pic>
        <p:pic>
          <p:nvPicPr>
            <p:cNvPr id="46" name="Graphic 45">
              <a:extLst>
                <a:ext uri="{FF2B5EF4-FFF2-40B4-BE49-F238E27FC236}">
                  <a16:creationId xmlns:a16="http://schemas.microsoft.com/office/drawing/2014/main" id="{34BEE679-75AE-38F1-A12B-CC4FD635F23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65244" y="2882666"/>
              <a:ext cx="1371600" cy="1371600"/>
            </a:xfrm>
            <a:prstGeom prst="rect">
              <a:avLst/>
            </a:prstGeom>
          </p:spPr>
        </p:pic>
      </p:grpSp>
      <p:grpSp>
        <p:nvGrpSpPr>
          <p:cNvPr id="47" name="Group 46">
            <a:extLst>
              <a:ext uri="{FF2B5EF4-FFF2-40B4-BE49-F238E27FC236}">
                <a16:creationId xmlns:a16="http://schemas.microsoft.com/office/drawing/2014/main" id="{4489AD78-7D4F-B092-8832-6016D1D175A2}"/>
              </a:ext>
            </a:extLst>
          </p:cNvPr>
          <p:cNvGrpSpPr>
            <a:grpSpLocks noChangeAspect="1"/>
          </p:cNvGrpSpPr>
          <p:nvPr/>
        </p:nvGrpSpPr>
        <p:grpSpPr>
          <a:xfrm>
            <a:off x="5255703" y="1411588"/>
            <a:ext cx="820459" cy="533298"/>
            <a:chOff x="7874769" y="2473703"/>
            <a:chExt cx="2762075" cy="1910593"/>
          </a:xfrm>
          <a:solidFill>
            <a:srgbClr val="0070C0"/>
          </a:solidFill>
        </p:grpSpPr>
        <p:sp>
          <p:nvSpPr>
            <p:cNvPr id="48" name="Rectangle 47">
              <a:extLst>
                <a:ext uri="{FF2B5EF4-FFF2-40B4-BE49-F238E27FC236}">
                  <a16:creationId xmlns:a16="http://schemas.microsoft.com/office/drawing/2014/main" id="{3E3A3B4B-0D3A-8418-BF8C-4DC347CE5B0D}"/>
                </a:ext>
              </a:extLst>
            </p:cNvPr>
            <p:cNvSpPr/>
            <p:nvPr/>
          </p:nvSpPr>
          <p:spPr>
            <a:xfrm>
              <a:off x="7874769" y="2473703"/>
              <a:ext cx="2762075" cy="19105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49" name="Graphic 48">
              <a:extLst>
                <a:ext uri="{FF2B5EF4-FFF2-40B4-BE49-F238E27FC236}">
                  <a16:creationId xmlns:a16="http://schemas.microsoft.com/office/drawing/2014/main" id="{BEC437BD-C0B7-CA7A-90FC-35223497B8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79444" y="2473703"/>
              <a:ext cx="1371600" cy="1371600"/>
            </a:xfrm>
            <a:prstGeom prst="rect">
              <a:avLst/>
            </a:prstGeom>
          </p:spPr>
        </p:pic>
        <p:pic>
          <p:nvPicPr>
            <p:cNvPr id="50" name="Graphic 49">
              <a:extLst>
                <a:ext uri="{FF2B5EF4-FFF2-40B4-BE49-F238E27FC236}">
                  <a16:creationId xmlns:a16="http://schemas.microsoft.com/office/drawing/2014/main" id="{7927406A-BC73-DDB0-17C2-4872E33BBA6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74769" y="2909930"/>
              <a:ext cx="1371600" cy="1371600"/>
            </a:xfrm>
            <a:prstGeom prst="rect">
              <a:avLst/>
            </a:prstGeom>
          </p:spPr>
        </p:pic>
        <p:pic>
          <p:nvPicPr>
            <p:cNvPr id="51" name="Graphic 50">
              <a:extLst>
                <a:ext uri="{FF2B5EF4-FFF2-40B4-BE49-F238E27FC236}">
                  <a16:creationId xmlns:a16="http://schemas.microsoft.com/office/drawing/2014/main" id="{E9EF30A9-3CFA-7B29-AC0C-C48F2A86045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65244" y="2882666"/>
              <a:ext cx="1371600" cy="1371600"/>
            </a:xfrm>
            <a:prstGeom prst="rect">
              <a:avLst/>
            </a:prstGeom>
          </p:spPr>
        </p:pic>
      </p:grpSp>
      <p:sp>
        <p:nvSpPr>
          <p:cNvPr id="53" name="TextBox 52">
            <a:extLst>
              <a:ext uri="{FF2B5EF4-FFF2-40B4-BE49-F238E27FC236}">
                <a16:creationId xmlns:a16="http://schemas.microsoft.com/office/drawing/2014/main" id="{88D747CB-D5CB-C9A2-0220-DE9F27109AAA}"/>
              </a:ext>
            </a:extLst>
          </p:cNvPr>
          <p:cNvSpPr txBox="1"/>
          <p:nvPr/>
        </p:nvSpPr>
        <p:spPr>
          <a:xfrm>
            <a:off x="7168817" y="1131776"/>
            <a:ext cx="843180" cy="253916"/>
          </a:xfrm>
          <a:prstGeom prst="rect">
            <a:avLst/>
          </a:prstGeom>
          <a:noFill/>
        </p:spPr>
        <p:txBody>
          <a:bodyPr wrap="none" lIns="0" rIns="0" rtlCol="0">
            <a:spAutoFit/>
          </a:bodyPr>
          <a:lstStyle/>
          <a:p>
            <a:pPr algn="l"/>
            <a:r>
              <a:rPr lang="en-US" sz="1050" b="1" dirty="0"/>
              <a:t>Application 1</a:t>
            </a:r>
          </a:p>
        </p:txBody>
      </p:sp>
      <p:sp>
        <p:nvSpPr>
          <p:cNvPr id="54" name="Rounded Rectangle 53">
            <a:extLst>
              <a:ext uri="{FF2B5EF4-FFF2-40B4-BE49-F238E27FC236}">
                <a16:creationId xmlns:a16="http://schemas.microsoft.com/office/drawing/2014/main" id="{8EEADD70-7FB5-79BD-37C4-C136BD86DCA2}"/>
              </a:ext>
            </a:extLst>
          </p:cNvPr>
          <p:cNvSpPr/>
          <p:nvPr/>
        </p:nvSpPr>
        <p:spPr>
          <a:xfrm>
            <a:off x="7030027" y="2318519"/>
            <a:ext cx="1092335" cy="6858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err="1">
              <a:solidFill>
                <a:schemeClr val="tx1"/>
              </a:solidFill>
            </a:endParaRPr>
          </a:p>
        </p:txBody>
      </p:sp>
      <p:sp>
        <p:nvSpPr>
          <p:cNvPr id="55" name="TextBox 54">
            <a:extLst>
              <a:ext uri="{FF2B5EF4-FFF2-40B4-BE49-F238E27FC236}">
                <a16:creationId xmlns:a16="http://schemas.microsoft.com/office/drawing/2014/main" id="{F12F5539-9D0E-2842-4368-50B4736077C2}"/>
              </a:ext>
            </a:extLst>
          </p:cNvPr>
          <p:cNvSpPr txBox="1"/>
          <p:nvPr/>
        </p:nvSpPr>
        <p:spPr>
          <a:xfrm>
            <a:off x="7233740" y="2328542"/>
            <a:ext cx="724557" cy="230832"/>
          </a:xfrm>
          <a:prstGeom prst="rect">
            <a:avLst/>
          </a:prstGeom>
          <a:noFill/>
        </p:spPr>
        <p:txBody>
          <a:bodyPr wrap="none" lIns="0" rIns="0" rtlCol="0">
            <a:spAutoFit/>
          </a:bodyPr>
          <a:lstStyle/>
          <a:p>
            <a:pPr algn="l"/>
            <a:r>
              <a:rPr lang="en-US" sz="900" dirty="0">
                <a:solidFill>
                  <a:schemeClr val="bg1"/>
                </a:solidFill>
              </a:rPr>
              <a:t>Helm Release</a:t>
            </a:r>
          </a:p>
        </p:txBody>
      </p:sp>
      <p:sp>
        <p:nvSpPr>
          <p:cNvPr id="56" name="TextBox 55">
            <a:extLst>
              <a:ext uri="{FF2B5EF4-FFF2-40B4-BE49-F238E27FC236}">
                <a16:creationId xmlns:a16="http://schemas.microsoft.com/office/drawing/2014/main" id="{1AC0E9B5-0248-A811-FD85-CBAD21312ADC}"/>
              </a:ext>
            </a:extLst>
          </p:cNvPr>
          <p:cNvSpPr txBox="1"/>
          <p:nvPr/>
        </p:nvSpPr>
        <p:spPr>
          <a:xfrm>
            <a:off x="7244100" y="2620985"/>
            <a:ext cx="713337" cy="253916"/>
          </a:xfrm>
          <a:prstGeom prst="rect">
            <a:avLst/>
          </a:prstGeom>
          <a:solidFill>
            <a:schemeClr val="bg1"/>
          </a:solidFill>
        </p:spPr>
        <p:txBody>
          <a:bodyPr wrap="none" lIns="0" rIns="0" rtlCol="0">
            <a:spAutoFit/>
          </a:bodyPr>
          <a:lstStyle/>
          <a:p>
            <a:pPr algn="l"/>
            <a:r>
              <a:rPr lang="en-US" sz="1050" dirty="0">
                <a:solidFill>
                  <a:schemeClr val="tx1"/>
                </a:solidFill>
              </a:rPr>
              <a:t>values.yaml</a:t>
            </a:r>
          </a:p>
        </p:txBody>
      </p:sp>
      <p:sp>
        <p:nvSpPr>
          <p:cNvPr id="57" name="TextBox 56">
            <a:extLst>
              <a:ext uri="{FF2B5EF4-FFF2-40B4-BE49-F238E27FC236}">
                <a16:creationId xmlns:a16="http://schemas.microsoft.com/office/drawing/2014/main" id="{DF110866-2EC8-39C8-FB99-A5A6FFD5ACCA}"/>
              </a:ext>
            </a:extLst>
          </p:cNvPr>
          <p:cNvSpPr txBox="1"/>
          <p:nvPr/>
        </p:nvSpPr>
        <p:spPr>
          <a:xfrm>
            <a:off x="7188053" y="2115680"/>
            <a:ext cx="843180" cy="253916"/>
          </a:xfrm>
          <a:prstGeom prst="rect">
            <a:avLst/>
          </a:prstGeom>
          <a:noFill/>
        </p:spPr>
        <p:txBody>
          <a:bodyPr wrap="none" lIns="0" rIns="0" rtlCol="0">
            <a:spAutoFit/>
          </a:bodyPr>
          <a:lstStyle/>
          <a:p>
            <a:pPr algn="l"/>
            <a:r>
              <a:rPr lang="en-US" sz="1050" b="1" dirty="0"/>
              <a:t>Application 2</a:t>
            </a:r>
          </a:p>
        </p:txBody>
      </p:sp>
      <p:sp>
        <p:nvSpPr>
          <p:cNvPr id="58" name="Rounded Rectangle 57">
            <a:extLst>
              <a:ext uri="{FF2B5EF4-FFF2-40B4-BE49-F238E27FC236}">
                <a16:creationId xmlns:a16="http://schemas.microsoft.com/office/drawing/2014/main" id="{F1223DC1-DAB4-9644-CF0C-B03138863569}"/>
              </a:ext>
            </a:extLst>
          </p:cNvPr>
          <p:cNvSpPr/>
          <p:nvPr/>
        </p:nvSpPr>
        <p:spPr>
          <a:xfrm>
            <a:off x="7030027" y="3288575"/>
            <a:ext cx="1092335" cy="6858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err="1">
              <a:solidFill>
                <a:schemeClr val="tx1"/>
              </a:solidFill>
            </a:endParaRPr>
          </a:p>
        </p:txBody>
      </p:sp>
      <p:sp>
        <p:nvSpPr>
          <p:cNvPr id="59" name="TextBox 58">
            <a:extLst>
              <a:ext uri="{FF2B5EF4-FFF2-40B4-BE49-F238E27FC236}">
                <a16:creationId xmlns:a16="http://schemas.microsoft.com/office/drawing/2014/main" id="{AD75B024-B93D-84AB-61E5-972AA12DBF89}"/>
              </a:ext>
            </a:extLst>
          </p:cNvPr>
          <p:cNvSpPr txBox="1"/>
          <p:nvPr/>
        </p:nvSpPr>
        <p:spPr>
          <a:xfrm>
            <a:off x="7228607" y="3311659"/>
            <a:ext cx="724557" cy="230832"/>
          </a:xfrm>
          <a:prstGeom prst="rect">
            <a:avLst/>
          </a:prstGeom>
          <a:noFill/>
        </p:spPr>
        <p:txBody>
          <a:bodyPr wrap="none" lIns="0" rIns="0" rtlCol="0">
            <a:spAutoFit/>
          </a:bodyPr>
          <a:lstStyle/>
          <a:p>
            <a:pPr algn="l"/>
            <a:r>
              <a:rPr lang="en-US" sz="900" dirty="0">
                <a:solidFill>
                  <a:schemeClr val="bg1"/>
                </a:solidFill>
              </a:rPr>
              <a:t>Helm Release</a:t>
            </a:r>
          </a:p>
        </p:txBody>
      </p:sp>
      <p:sp>
        <p:nvSpPr>
          <p:cNvPr id="60" name="TextBox 59">
            <a:extLst>
              <a:ext uri="{FF2B5EF4-FFF2-40B4-BE49-F238E27FC236}">
                <a16:creationId xmlns:a16="http://schemas.microsoft.com/office/drawing/2014/main" id="{F024E174-CF4D-F6D4-A6A5-1E79DA96A2B0}"/>
              </a:ext>
            </a:extLst>
          </p:cNvPr>
          <p:cNvSpPr txBox="1"/>
          <p:nvPr/>
        </p:nvSpPr>
        <p:spPr>
          <a:xfrm>
            <a:off x="7233740" y="3590543"/>
            <a:ext cx="713337" cy="253916"/>
          </a:xfrm>
          <a:prstGeom prst="rect">
            <a:avLst/>
          </a:prstGeom>
          <a:solidFill>
            <a:schemeClr val="bg1"/>
          </a:solidFill>
        </p:spPr>
        <p:txBody>
          <a:bodyPr wrap="none" lIns="0" rIns="0" rtlCol="0">
            <a:spAutoFit/>
          </a:bodyPr>
          <a:lstStyle/>
          <a:p>
            <a:pPr algn="l"/>
            <a:r>
              <a:rPr lang="en-US" sz="1050" dirty="0">
                <a:solidFill>
                  <a:schemeClr val="tx1"/>
                </a:solidFill>
              </a:rPr>
              <a:t>values.yaml</a:t>
            </a:r>
          </a:p>
        </p:txBody>
      </p:sp>
      <p:sp>
        <p:nvSpPr>
          <p:cNvPr id="61" name="TextBox 60">
            <a:extLst>
              <a:ext uri="{FF2B5EF4-FFF2-40B4-BE49-F238E27FC236}">
                <a16:creationId xmlns:a16="http://schemas.microsoft.com/office/drawing/2014/main" id="{2215ECB5-98A3-D480-BE4B-7E88DD23FC0C}"/>
              </a:ext>
            </a:extLst>
          </p:cNvPr>
          <p:cNvSpPr txBox="1"/>
          <p:nvPr/>
        </p:nvSpPr>
        <p:spPr>
          <a:xfrm>
            <a:off x="7188053" y="3092753"/>
            <a:ext cx="843180" cy="253916"/>
          </a:xfrm>
          <a:prstGeom prst="rect">
            <a:avLst/>
          </a:prstGeom>
          <a:noFill/>
        </p:spPr>
        <p:txBody>
          <a:bodyPr wrap="none" lIns="0" rIns="0" rtlCol="0">
            <a:spAutoFit/>
          </a:bodyPr>
          <a:lstStyle/>
          <a:p>
            <a:pPr algn="l"/>
            <a:r>
              <a:rPr lang="en-US" sz="1050" b="1" dirty="0"/>
              <a:t>Application 3</a:t>
            </a:r>
          </a:p>
        </p:txBody>
      </p:sp>
      <p:cxnSp>
        <p:nvCxnSpPr>
          <p:cNvPr id="63" name="Straight Arrow Connector 62">
            <a:extLst>
              <a:ext uri="{FF2B5EF4-FFF2-40B4-BE49-F238E27FC236}">
                <a16:creationId xmlns:a16="http://schemas.microsoft.com/office/drawing/2014/main" id="{49EED9EC-9294-1D3C-9E7B-B910F090508A}"/>
              </a:ext>
            </a:extLst>
          </p:cNvPr>
          <p:cNvCxnSpPr>
            <a:stCxn id="24" idx="3"/>
            <a:endCxn id="10" idx="1"/>
          </p:cNvCxnSpPr>
          <p:nvPr/>
        </p:nvCxnSpPr>
        <p:spPr>
          <a:xfrm flipV="1">
            <a:off x="1759200" y="2652956"/>
            <a:ext cx="1148048" cy="253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1DB43D6E-D969-D9C3-3F15-C5BC302762D5}"/>
              </a:ext>
            </a:extLst>
          </p:cNvPr>
          <p:cNvCxnSpPr>
            <a:cxnSpLocks/>
            <a:stCxn id="48" idx="1"/>
          </p:cNvCxnSpPr>
          <p:nvPr/>
        </p:nvCxnSpPr>
        <p:spPr>
          <a:xfrm flipH="1" flipV="1">
            <a:off x="4412689" y="1677461"/>
            <a:ext cx="843014" cy="776"/>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9126BCD1-6BCB-989B-9C90-4546AE5A30EA}"/>
              </a:ext>
            </a:extLst>
          </p:cNvPr>
          <p:cNvCxnSpPr>
            <a:cxnSpLocks/>
            <a:stCxn id="30" idx="1"/>
            <a:endCxn id="10" idx="3"/>
          </p:cNvCxnSpPr>
          <p:nvPr/>
        </p:nvCxnSpPr>
        <p:spPr>
          <a:xfrm flipH="1" flipV="1">
            <a:off x="4404298" y="2652956"/>
            <a:ext cx="851405" cy="539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406A5442-9F75-486E-67BF-4BA02D2403B2}"/>
              </a:ext>
            </a:extLst>
          </p:cNvPr>
          <p:cNvCxnSpPr>
            <a:cxnSpLocks/>
            <a:stCxn id="43" idx="1"/>
          </p:cNvCxnSpPr>
          <p:nvPr/>
        </p:nvCxnSpPr>
        <p:spPr>
          <a:xfrm flipH="1" flipV="1">
            <a:off x="4403272" y="3622387"/>
            <a:ext cx="852431" cy="9089"/>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1CF63E61-E174-38D7-DBFF-2FE559D10951}"/>
              </a:ext>
            </a:extLst>
          </p:cNvPr>
          <p:cNvCxnSpPr>
            <a:stCxn id="48" idx="3"/>
            <a:endCxn id="34" idx="1"/>
          </p:cNvCxnSpPr>
          <p:nvPr/>
        </p:nvCxnSpPr>
        <p:spPr>
          <a:xfrm>
            <a:off x="6076162" y="1678237"/>
            <a:ext cx="953865"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B1953653-9F43-785D-09EE-4DA797270166}"/>
              </a:ext>
            </a:extLst>
          </p:cNvPr>
          <p:cNvCxnSpPr>
            <a:cxnSpLocks/>
            <a:stCxn id="30" idx="3"/>
            <a:endCxn id="54" idx="1"/>
          </p:cNvCxnSpPr>
          <p:nvPr/>
        </p:nvCxnSpPr>
        <p:spPr>
          <a:xfrm>
            <a:off x="6076162" y="2658346"/>
            <a:ext cx="953865" cy="307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43" name="Straight Arrow Connector 1042">
            <a:extLst>
              <a:ext uri="{FF2B5EF4-FFF2-40B4-BE49-F238E27FC236}">
                <a16:creationId xmlns:a16="http://schemas.microsoft.com/office/drawing/2014/main" id="{53C09797-9173-132F-4AFD-2D7C7A3C495E}"/>
              </a:ext>
            </a:extLst>
          </p:cNvPr>
          <p:cNvCxnSpPr>
            <a:cxnSpLocks/>
            <a:stCxn id="43" idx="3"/>
            <a:endCxn id="58" idx="1"/>
          </p:cNvCxnSpPr>
          <p:nvPr/>
        </p:nvCxnSpPr>
        <p:spPr>
          <a:xfrm>
            <a:off x="6076162" y="3631475"/>
            <a:ext cx="953865"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050" name="TextBox 1049">
            <a:extLst>
              <a:ext uri="{FF2B5EF4-FFF2-40B4-BE49-F238E27FC236}">
                <a16:creationId xmlns:a16="http://schemas.microsoft.com/office/drawing/2014/main" id="{CFE68349-E59E-8978-7697-E5FB9747A8A1}"/>
              </a:ext>
            </a:extLst>
          </p:cNvPr>
          <p:cNvSpPr txBox="1"/>
          <p:nvPr/>
        </p:nvSpPr>
        <p:spPr>
          <a:xfrm>
            <a:off x="2161595" y="2474790"/>
            <a:ext cx="389529" cy="338554"/>
          </a:xfrm>
          <a:prstGeom prst="rect">
            <a:avLst/>
          </a:prstGeom>
          <a:noFill/>
        </p:spPr>
        <p:txBody>
          <a:bodyPr wrap="none" lIns="0" rIns="0" rtlCol="0">
            <a:spAutoFit/>
          </a:bodyPr>
          <a:lstStyle/>
          <a:p>
            <a:pPr algn="ctr"/>
            <a:r>
              <a:rPr lang="en-US" sz="800" dirty="0"/>
              <a:t>Creates</a:t>
            </a:r>
          </a:p>
          <a:p>
            <a:pPr algn="ctr"/>
            <a:r>
              <a:rPr lang="en-US" sz="800" dirty="0"/>
              <a:t>Maintain</a:t>
            </a:r>
          </a:p>
        </p:txBody>
      </p:sp>
      <p:sp>
        <p:nvSpPr>
          <p:cNvPr id="1051" name="TextBox 1050">
            <a:extLst>
              <a:ext uri="{FF2B5EF4-FFF2-40B4-BE49-F238E27FC236}">
                <a16:creationId xmlns:a16="http://schemas.microsoft.com/office/drawing/2014/main" id="{362C195D-5F76-E1A4-2D82-686FF47529D8}"/>
              </a:ext>
            </a:extLst>
          </p:cNvPr>
          <p:cNvSpPr txBox="1"/>
          <p:nvPr/>
        </p:nvSpPr>
        <p:spPr>
          <a:xfrm>
            <a:off x="4587755" y="2459821"/>
            <a:ext cx="493726" cy="230832"/>
          </a:xfrm>
          <a:prstGeom prst="rect">
            <a:avLst/>
          </a:prstGeom>
          <a:noFill/>
        </p:spPr>
        <p:txBody>
          <a:bodyPr wrap="none" lIns="0" rIns="0" rtlCol="0">
            <a:spAutoFit/>
          </a:bodyPr>
          <a:lstStyle/>
          <a:p>
            <a:pPr algn="ctr"/>
            <a:r>
              <a:rPr lang="en-US" sz="900" dirty="0"/>
              <a:t>Consume</a:t>
            </a:r>
          </a:p>
        </p:txBody>
      </p:sp>
      <p:sp>
        <p:nvSpPr>
          <p:cNvPr id="1052" name="TextBox 1051">
            <a:extLst>
              <a:ext uri="{FF2B5EF4-FFF2-40B4-BE49-F238E27FC236}">
                <a16:creationId xmlns:a16="http://schemas.microsoft.com/office/drawing/2014/main" id="{272951C2-235E-9BF6-32E5-1122232C7AA3}"/>
              </a:ext>
            </a:extLst>
          </p:cNvPr>
          <p:cNvSpPr txBox="1"/>
          <p:nvPr/>
        </p:nvSpPr>
        <p:spPr>
          <a:xfrm>
            <a:off x="6355585" y="2485237"/>
            <a:ext cx="403958" cy="230832"/>
          </a:xfrm>
          <a:prstGeom prst="rect">
            <a:avLst/>
          </a:prstGeom>
          <a:noFill/>
        </p:spPr>
        <p:txBody>
          <a:bodyPr wrap="none" lIns="0" rIns="0" rtlCol="0">
            <a:spAutoFit/>
          </a:bodyPr>
          <a:lstStyle/>
          <a:p>
            <a:pPr algn="ctr"/>
            <a:r>
              <a:rPr lang="en-US" sz="900" dirty="0"/>
              <a:t>Creates</a:t>
            </a:r>
          </a:p>
        </p:txBody>
      </p:sp>
      <p:sp>
        <p:nvSpPr>
          <p:cNvPr id="1054" name="TextBox 1053">
            <a:extLst>
              <a:ext uri="{FF2B5EF4-FFF2-40B4-BE49-F238E27FC236}">
                <a16:creationId xmlns:a16="http://schemas.microsoft.com/office/drawing/2014/main" id="{935327AF-7015-1CEA-C54B-71BD281F1BA8}"/>
              </a:ext>
            </a:extLst>
          </p:cNvPr>
          <p:cNvSpPr txBox="1"/>
          <p:nvPr/>
        </p:nvSpPr>
        <p:spPr>
          <a:xfrm>
            <a:off x="4587755" y="1494947"/>
            <a:ext cx="493726" cy="230832"/>
          </a:xfrm>
          <a:prstGeom prst="rect">
            <a:avLst/>
          </a:prstGeom>
          <a:noFill/>
        </p:spPr>
        <p:txBody>
          <a:bodyPr wrap="none" lIns="0" rIns="0" rtlCol="0">
            <a:spAutoFit/>
          </a:bodyPr>
          <a:lstStyle/>
          <a:p>
            <a:pPr algn="ctr"/>
            <a:r>
              <a:rPr lang="en-US" sz="900" dirty="0"/>
              <a:t>Consume</a:t>
            </a:r>
          </a:p>
        </p:txBody>
      </p:sp>
      <p:sp>
        <p:nvSpPr>
          <p:cNvPr id="1055" name="TextBox 1054">
            <a:extLst>
              <a:ext uri="{FF2B5EF4-FFF2-40B4-BE49-F238E27FC236}">
                <a16:creationId xmlns:a16="http://schemas.microsoft.com/office/drawing/2014/main" id="{2B97BA3B-1728-0892-8CEE-233D0E0764E4}"/>
              </a:ext>
            </a:extLst>
          </p:cNvPr>
          <p:cNvSpPr txBox="1"/>
          <p:nvPr/>
        </p:nvSpPr>
        <p:spPr>
          <a:xfrm>
            <a:off x="4570792" y="3442259"/>
            <a:ext cx="493726" cy="230832"/>
          </a:xfrm>
          <a:prstGeom prst="rect">
            <a:avLst/>
          </a:prstGeom>
          <a:noFill/>
        </p:spPr>
        <p:txBody>
          <a:bodyPr wrap="none" lIns="0" rIns="0" rtlCol="0">
            <a:spAutoFit/>
          </a:bodyPr>
          <a:lstStyle/>
          <a:p>
            <a:pPr algn="ctr"/>
            <a:r>
              <a:rPr lang="en-US" sz="900" dirty="0"/>
              <a:t>Consume</a:t>
            </a:r>
          </a:p>
        </p:txBody>
      </p:sp>
      <p:sp>
        <p:nvSpPr>
          <p:cNvPr id="1056" name="TextBox 1055">
            <a:extLst>
              <a:ext uri="{FF2B5EF4-FFF2-40B4-BE49-F238E27FC236}">
                <a16:creationId xmlns:a16="http://schemas.microsoft.com/office/drawing/2014/main" id="{E2627A1D-612F-5BFA-F459-E56B2A6C0542}"/>
              </a:ext>
            </a:extLst>
          </p:cNvPr>
          <p:cNvSpPr txBox="1"/>
          <p:nvPr/>
        </p:nvSpPr>
        <p:spPr>
          <a:xfrm>
            <a:off x="6381811" y="3464205"/>
            <a:ext cx="403958" cy="230832"/>
          </a:xfrm>
          <a:prstGeom prst="rect">
            <a:avLst/>
          </a:prstGeom>
          <a:noFill/>
        </p:spPr>
        <p:txBody>
          <a:bodyPr wrap="none" lIns="0" rIns="0" rtlCol="0">
            <a:spAutoFit/>
          </a:bodyPr>
          <a:lstStyle/>
          <a:p>
            <a:pPr algn="ctr"/>
            <a:r>
              <a:rPr lang="en-US" sz="900" dirty="0"/>
              <a:t>Creates</a:t>
            </a:r>
          </a:p>
        </p:txBody>
      </p:sp>
      <p:sp>
        <p:nvSpPr>
          <p:cNvPr id="1057" name="TextBox 1056">
            <a:extLst>
              <a:ext uri="{FF2B5EF4-FFF2-40B4-BE49-F238E27FC236}">
                <a16:creationId xmlns:a16="http://schemas.microsoft.com/office/drawing/2014/main" id="{D4BEA13D-E210-EBD2-3A15-C63325B8043E}"/>
              </a:ext>
            </a:extLst>
          </p:cNvPr>
          <p:cNvSpPr txBox="1"/>
          <p:nvPr/>
        </p:nvSpPr>
        <p:spPr>
          <a:xfrm>
            <a:off x="6386255" y="1499711"/>
            <a:ext cx="403958" cy="230832"/>
          </a:xfrm>
          <a:prstGeom prst="rect">
            <a:avLst/>
          </a:prstGeom>
          <a:noFill/>
        </p:spPr>
        <p:txBody>
          <a:bodyPr wrap="none" lIns="0" rIns="0" rtlCol="0">
            <a:spAutoFit/>
          </a:bodyPr>
          <a:lstStyle/>
          <a:p>
            <a:pPr algn="ctr"/>
            <a:r>
              <a:rPr lang="en-US" sz="900" dirty="0"/>
              <a:t>Creates</a:t>
            </a:r>
          </a:p>
        </p:txBody>
      </p:sp>
    </p:spTree>
    <p:extLst>
      <p:ext uri="{BB962C8B-B14F-4D97-AF65-F5344CB8AC3E}">
        <p14:creationId xmlns:p14="http://schemas.microsoft.com/office/powerpoint/2010/main" val="417026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5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5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3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5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5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22" grpId="0"/>
      <p:bldP spid="28" grpId="0"/>
      <p:bldP spid="34" grpId="0" animBg="1"/>
      <p:bldP spid="35" grpId="0"/>
      <p:bldP spid="36" grpId="0" animBg="1"/>
      <p:bldP spid="53" grpId="0"/>
      <p:bldP spid="54" grpId="0" animBg="1"/>
      <p:bldP spid="55" grpId="0"/>
      <p:bldP spid="56" grpId="0" animBg="1"/>
      <p:bldP spid="57" grpId="0"/>
      <p:bldP spid="58" grpId="0" animBg="1"/>
      <p:bldP spid="59" grpId="0"/>
      <p:bldP spid="60" grpId="0" animBg="1"/>
      <p:bldP spid="61" grpId="0"/>
      <p:bldP spid="1050" grpId="0"/>
      <p:bldP spid="1051" grpId="0"/>
      <p:bldP spid="1052" grpId="0"/>
      <p:bldP spid="1054" grpId="0"/>
      <p:bldP spid="1055" grpId="0"/>
      <p:bldP spid="1056" grpId="0"/>
      <p:bldP spid="10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F8320B0D-0780-FC33-26AC-8DB1FF7BC2E8}"/>
              </a:ext>
            </a:extLst>
          </p:cNvPr>
          <p:cNvSpPr txBox="1">
            <a:spLocks/>
          </p:cNvSpPr>
          <p:nvPr/>
        </p:nvSpPr>
        <p:spPr>
          <a:xfrm>
            <a:off x="417444" y="2287826"/>
            <a:ext cx="7354956" cy="5678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9pPr>
          </a:lstStyle>
          <a:p>
            <a:r>
              <a:rPr lang="pt-BR" sz="3200" b="1" dirty="0" err="1"/>
              <a:t>But</a:t>
            </a:r>
            <a:r>
              <a:rPr lang="pt-BR" sz="3200" b="1" dirty="0"/>
              <a:t> </a:t>
            </a:r>
            <a:r>
              <a:rPr lang="pt-BR" sz="3200" b="1" dirty="0" err="1"/>
              <a:t>what</a:t>
            </a:r>
            <a:r>
              <a:rPr lang="pt-BR" sz="3200" b="1" dirty="0"/>
              <a:t> </a:t>
            </a:r>
            <a:r>
              <a:rPr lang="pt-BR" sz="3200" b="1" dirty="0" err="1"/>
              <a:t>about</a:t>
            </a:r>
            <a:r>
              <a:rPr lang="pt-BR" sz="3200" b="1" dirty="0"/>
              <a:t> </a:t>
            </a:r>
            <a:r>
              <a:rPr lang="pt-BR" sz="3200" b="1" dirty="0" err="1"/>
              <a:t>Infrastructure</a:t>
            </a:r>
            <a:r>
              <a:rPr lang="pt-BR" sz="3200" b="1" dirty="0"/>
              <a:t>?</a:t>
            </a:r>
          </a:p>
        </p:txBody>
      </p:sp>
    </p:spTree>
    <p:extLst>
      <p:ext uri="{BB962C8B-B14F-4D97-AF65-F5344CB8AC3E}">
        <p14:creationId xmlns:p14="http://schemas.microsoft.com/office/powerpoint/2010/main" val="320179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1"/>
          <p:cNvSpPr txBox="1">
            <a:spLocks noGrp="1"/>
          </p:cNvSpPr>
          <p:nvPr>
            <p:ph type="ctrTitle"/>
          </p:nvPr>
        </p:nvSpPr>
        <p:spPr>
          <a:xfrm>
            <a:off x="311708" y="1545450"/>
            <a:ext cx="9011196" cy="20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latin typeface="Montserrat"/>
                <a:ea typeface="Montserrat"/>
                <a:cs typeface="Montserrat"/>
                <a:sym typeface="Montserrat"/>
              </a:rPr>
              <a:t>Accelerating Application Delivery</a:t>
            </a:r>
            <a:endParaRPr sz="4000" dirty="0">
              <a:latin typeface="Montserrat"/>
              <a:ea typeface="Montserrat"/>
              <a:cs typeface="Montserrat"/>
              <a:sym typeface="Montserrat"/>
            </a:endParaRPr>
          </a:p>
        </p:txBody>
      </p:sp>
      <p:sp>
        <p:nvSpPr>
          <p:cNvPr id="67" name="Google Shape;67;p11"/>
          <p:cNvSpPr txBox="1">
            <a:spLocks noGrp="1"/>
          </p:cNvSpPr>
          <p:nvPr>
            <p:ph type="subTitle" idx="1"/>
          </p:nvPr>
        </p:nvSpPr>
        <p:spPr>
          <a:xfrm>
            <a:off x="311708" y="2882433"/>
            <a:ext cx="8520600" cy="792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sz="2800" dirty="0" err="1">
                <a:latin typeface="Montserrat"/>
                <a:ea typeface="Montserrat"/>
                <a:cs typeface="Montserrat"/>
                <a:sym typeface="Montserrat"/>
              </a:rPr>
              <a:t>OpenTofu</a:t>
            </a:r>
            <a:r>
              <a:rPr lang="en-US" sz="2800" dirty="0">
                <a:latin typeface="Montserrat"/>
                <a:ea typeface="Montserrat"/>
                <a:cs typeface="Montserrat"/>
                <a:sym typeface="Montserrat"/>
              </a:rPr>
              <a:t> Controller and </a:t>
            </a:r>
            <a:r>
              <a:rPr lang="en-US" sz="2800" dirty="0" err="1">
                <a:latin typeface="Montserrat"/>
                <a:ea typeface="Montserrat"/>
                <a:cs typeface="Montserrat"/>
                <a:sym typeface="Montserrat"/>
              </a:rPr>
              <a:t>GitOps</a:t>
            </a:r>
            <a:endParaRPr dirty="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87937-524B-9481-B5F5-49ED1B31BD82}"/>
              </a:ext>
            </a:extLst>
          </p:cNvPr>
          <p:cNvSpPr>
            <a:spLocks noGrp="1"/>
          </p:cNvSpPr>
          <p:nvPr>
            <p:ph type="title"/>
          </p:nvPr>
        </p:nvSpPr>
        <p:spPr/>
        <p:txBody>
          <a:bodyPr>
            <a:normAutofit fontScale="90000"/>
          </a:bodyPr>
          <a:lstStyle/>
          <a:p>
            <a:r>
              <a:rPr lang="en-US" dirty="0"/>
              <a:t>Infrastructure-as-code landscape</a:t>
            </a:r>
          </a:p>
        </p:txBody>
      </p:sp>
      <p:sp>
        <p:nvSpPr>
          <p:cNvPr id="3" name="Slide Number Placeholder 2">
            <a:extLst>
              <a:ext uri="{FF2B5EF4-FFF2-40B4-BE49-F238E27FC236}">
                <a16:creationId xmlns:a16="http://schemas.microsoft.com/office/drawing/2014/main" id="{01D486D8-5D52-C641-F42A-59FBCB092A03}"/>
              </a:ext>
            </a:extLst>
          </p:cNvPr>
          <p:cNvSpPr>
            <a:spLocks noGrp="1"/>
          </p:cNvSpPr>
          <p:nvPr>
            <p:ph type="sldNum" sz="quarter" idx="12"/>
          </p:nvPr>
        </p:nvSpPr>
        <p:spPr/>
        <p:txBody>
          <a:bodyPr/>
          <a:lstStyle/>
          <a:p>
            <a:fld id="{EB4B8DE2-A4E8-46E4-8BBF-D75455EFF32C}" type="slidenum">
              <a:rPr lang="en-US" smtClean="0"/>
              <a:pPr/>
              <a:t>20</a:t>
            </a:fld>
            <a:endParaRPr lang="en-US"/>
          </a:p>
        </p:txBody>
      </p:sp>
      <p:pic>
        <p:nvPicPr>
          <p:cNvPr id="5" name="Graphic 17" descr="AWS Cloud Development Kit (AWS CDK) service icon.">
            <a:extLst>
              <a:ext uri="{FF2B5EF4-FFF2-40B4-BE49-F238E27FC236}">
                <a16:creationId xmlns:a16="http://schemas.microsoft.com/office/drawing/2014/main" id="{B123BFBC-E7A7-47ED-57C7-593417208DB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979590" y="3425149"/>
            <a:ext cx="892330" cy="89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7F1DA567-E1B1-832D-3AB6-C2651B9B0238}"/>
              </a:ext>
            </a:extLst>
          </p:cNvPr>
          <p:cNvSpPr txBox="1">
            <a:spLocks/>
          </p:cNvSpPr>
          <p:nvPr/>
        </p:nvSpPr>
        <p:spPr>
          <a:xfrm>
            <a:off x="2006070" y="4382839"/>
            <a:ext cx="831313" cy="219506"/>
          </a:xfrm>
          <a:prstGeom prst="rect">
            <a:avLst/>
          </a:prstGeom>
        </p:spPr>
        <p:txBody>
          <a:bodyPr vert="horz" lIns="0" tIns="34290" rIns="0" bIns="34290" rtlCol="0" anchor="t">
            <a:noAutofit/>
          </a:bodyPr>
          <a:lstStyle>
            <a:lvl1pPr algn="l" defTabSz="541887" rtl="0" eaLnBrk="1" latinLnBrk="0" hangingPunct="1">
              <a:lnSpc>
                <a:spcPct val="90000"/>
              </a:lnSpc>
              <a:spcBef>
                <a:spcPct val="0"/>
              </a:spcBef>
              <a:buNone/>
              <a:defRPr sz="2370" kern="1200" spc="-59" baseline="0">
                <a:solidFill>
                  <a:schemeClr val="tx1"/>
                </a:solidFill>
                <a:latin typeface="+mj-lt"/>
                <a:ea typeface="+mj-ea"/>
                <a:cs typeface="+mj-cs"/>
              </a:defRPr>
            </a:lvl1pPr>
          </a:lstStyle>
          <a:p>
            <a:pPr algn="ctr"/>
            <a:r>
              <a:rPr lang="en-US" sz="1000" b="1" dirty="0">
                <a:solidFill>
                  <a:srgbClr val="FF733D"/>
                </a:solidFill>
                <a:latin typeface="Arial" panose="020B0604020202020204" pitchFamily="34" charset="0"/>
                <a:cs typeface="Arial" panose="020B0604020202020204" pitchFamily="34" charset="0"/>
              </a:rPr>
              <a:t>AWS CDK</a:t>
            </a:r>
            <a:endParaRPr lang="en-BR" sz="1000" b="1" dirty="0">
              <a:solidFill>
                <a:srgbClr val="FF733D"/>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DC2C3DB-1B67-C034-5560-1AD5D2D34F30}"/>
              </a:ext>
            </a:extLst>
          </p:cNvPr>
          <p:cNvSpPr txBox="1"/>
          <p:nvPr/>
        </p:nvSpPr>
        <p:spPr>
          <a:xfrm>
            <a:off x="3922341" y="2631961"/>
            <a:ext cx="1395971" cy="253916"/>
          </a:xfrm>
          <a:prstGeom prst="rect">
            <a:avLst/>
          </a:prstGeom>
          <a:noFill/>
        </p:spPr>
        <p:txBody>
          <a:bodyPr wrap="square" lIns="0" rIns="0" rtlCol="0">
            <a:spAutoFit/>
          </a:bodyPr>
          <a:lstStyle/>
          <a:p>
            <a:pPr algn="ctr"/>
            <a:r>
              <a:rPr lang="en-US" sz="1000" b="1" dirty="0" err="1">
                <a:solidFill>
                  <a:srgbClr val="FF733D"/>
                </a:solidFill>
                <a:latin typeface="Arial" panose="020B0604020202020204" pitchFamily="34" charset="0"/>
                <a:cs typeface="Arial" panose="020B0604020202020204" pitchFamily="34" charset="0"/>
              </a:rPr>
              <a:t>OpenTofu</a:t>
            </a:r>
            <a:r>
              <a:rPr lang="en-US" sz="1000" b="1" dirty="0">
                <a:solidFill>
                  <a:srgbClr val="FF733D"/>
                </a:solidFill>
                <a:latin typeface="Arial" panose="020B0604020202020204" pitchFamily="34" charset="0"/>
                <a:cs typeface="Arial" panose="020B0604020202020204" pitchFamily="34" charset="0"/>
              </a:rPr>
              <a:t> / Terraform</a:t>
            </a:r>
          </a:p>
        </p:txBody>
      </p:sp>
      <p:pic>
        <p:nvPicPr>
          <p:cNvPr id="8" name="Graphic 21" descr="AWS CloudFormation service icon.">
            <a:extLst>
              <a:ext uri="{FF2B5EF4-FFF2-40B4-BE49-F238E27FC236}">
                <a16:creationId xmlns:a16="http://schemas.microsoft.com/office/drawing/2014/main" id="{FFFD51DB-C196-C5A0-EB29-FCFF0F038087}"/>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134082" y="3425149"/>
            <a:ext cx="892330" cy="89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42187CD3-5F0E-1A89-A20A-AAAA352F7C1F}"/>
              </a:ext>
            </a:extLst>
          </p:cNvPr>
          <p:cNvSpPr txBox="1">
            <a:spLocks/>
          </p:cNvSpPr>
          <p:nvPr/>
        </p:nvSpPr>
        <p:spPr>
          <a:xfrm>
            <a:off x="3684016" y="4380806"/>
            <a:ext cx="1757924" cy="219506"/>
          </a:xfrm>
          <a:prstGeom prst="rect">
            <a:avLst/>
          </a:prstGeom>
        </p:spPr>
        <p:txBody>
          <a:bodyPr vert="horz" lIns="0" tIns="34290" rIns="0" bIns="34290" rtlCol="0" anchor="t">
            <a:noAutofit/>
          </a:bodyPr>
          <a:lstStyle>
            <a:lvl1pPr algn="l" defTabSz="541887" rtl="0" eaLnBrk="1" latinLnBrk="0" hangingPunct="1">
              <a:lnSpc>
                <a:spcPct val="90000"/>
              </a:lnSpc>
              <a:spcBef>
                <a:spcPct val="0"/>
              </a:spcBef>
              <a:buNone/>
              <a:defRPr sz="2370" kern="1200" spc="-59" baseline="0">
                <a:solidFill>
                  <a:schemeClr val="tx1"/>
                </a:solidFill>
                <a:latin typeface="+mj-lt"/>
                <a:ea typeface="+mj-ea"/>
                <a:cs typeface="+mj-cs"/>
              </a:defRPr>
            </a:lvl1pPr>
          </a:lstStyle>
          <a:p>
            <a:pPr algn="ctr"/>
            <a:r>
              <a:rPr lang="en-US" sz="1000" b="1" dirty="0">
                <a:solidFill>
                  <a:srgbClr val="FF733D"/>
                </a:solidFill>
                <a:latin typeface="Arial" panose="020B0604020202020204" pitchFamily="34" charset="0"/>
                <a:cs typeface="Arial" panose="020B0604020202020204" pitchFamily="34" charset="0"/>
              </a:rPr>
              <a:t>AWS CloudFormation</a:t>
            </a:r>
            <a:endParaRPr lang="en-BR" sz="1000" b="1" dirty="0">
              <a:solidFill>
                <a:srgbClr val="FF733D"/>
              </a:solidFill>
              <a:latin typeface="Arial" panose="020B0604020202020204" pitchFamily="34" charset="0"/>
              <a:cs typeface="Arial" panose="020B0604020202020204" pitchFamily="34" charset="0"/>
            </a:endParaRPr>
          </a:p>
        </p:txBody>
      </p:sp>
      <p:pic>
        <p:nvPicPr>
          <p:cNvPr id="4100" name="Picture 4" descr="aws-controllers-k8s · GitHub">
            <a:extLst>
              <a:ext uri="{FF2B5EF4-FFF2-40B4-BE49-F238E27FC236}">
                <a16:creationId xmlns:a16="http://schemas.microsoft.com/office/drawing/2014/main" id="{47F20C5E-B846-0835-928C-078C9560D3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8461" y="3247303"/>
            <a:ext cx="1174976" cy="11749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47962B7-E848-0058-CD23-50C1ACA6C991}"/>
              </a:ext>
            </a:extLst>
          </p:cNvPr>
          <p:cNvSpPr txBox="1"/>
          <p:nvPr/>
        </p:nvSpPr>
        <p:spPr>
          <a:xfrm>
            <a:off x="6240693" y="4343848"/>
            <a:ext cx="1017906" cy="400110"/>
          </a:xfrm>
          <a:prstGeom prst="rect">
            <a:avLst/>
          </a:prstGeom>
          <a:noFill/>
        </p:spPr>
        <p:txBody>
          <a:bodyPr wrap="none" lIns="0" rIns="0" rtlCol="0">
            <a:spAutoFit/>
          </a:bodyPr>
          <a:lstStyle/>
          <a:p>
            <a:pPr algn="ctr"/>
            <a:r>
              <a:rPr lang="en-US" sz="1000" b="1" dirty="0">
                <a:solidFill>
                  <a:srgbClr val="FF733D"/>
                </a:solidFill>
                <a:latin typeface="Arial" panose="020B0604020202020204" pitchFamily="34" charset="0"/>
                <a:cs typeface="Arial" panose="020B0604020202020204" pitchFamily="34" charset="0"/>
              </a:rPr>
              <a:t>AWS Controllers</a:t>
            </a:r>
          </a:p>
          <a:p>
            <a:pPr algn="ctr"/>
            <a:r>
              <a:rPr lang="en-US" sz="1000" b="1" dirty="0">
                <a:solidFill>
                  <a:srgbClr val="FF733D"/>
                </a:solidFill>
                <a:latin typeface="Arial" panose="020B0604020202020204" pitchFamily="34" charset="0"/>
                <a:cs typeface="Arial" panose="020B0604020202020204" pitchFamily="34" charset="0"/>
              </a:rPr>
              <a:t>For Kubernetes</a:t>
            </a:r>
          </a:p>
        </p:txBody>
      </p:sp>
      <p:pic>
        <p:nvPicPr>
          <p:cNvPr id="4102" name="Picture 6" descr="Crossplane finally GitOps for infrastructure! | by Sean Rigby | Dev Genius">
            <a:extLst>
              <a:ext uri="{FF2B5EF4-FFF2-40B4-BE49-F238E27FC236}">
                <a16:creationId xmlns:a16="http://schemas.microsoft.com/office/drawing/2014/main" id="{8E99DE27-F92E-3A12-3394-C709DDA347E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1838"/>
          <a:stretch/>
        </p:blipFill>
        <p:spPr bwMode="auto">
          <a:xfrm>
            <a:off x="6088645" y="1512793"/>
            <a:ext cx="1430144" cy="11178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922DC7B-5611-3B8C-C83B-7D9399D71516}"/>
              </a:ext>
            </a:extLst>
          </p:cNvPr>
          <p:cNvSpPr txBox="1"/>
          <p:nvPr/>
        </p:nvSpPr>
        <p:spPr>
          <a:xfrm>
            <a:off x="6187236" y="2635447"/>
            <a:ext cx="1232960" cy="253916"/>
          </a:xfrm>
          <a:prstGeom prst="rect">
            <a:avLst/>
          </a:prstGeom>
          <a:noFill/>
        </p:spPr>
        <p:txBody>
          <a:bodyPr wrap="square" lIns="0" rIns="0" rtlCol="0">
            <a:spAutoFit/>
          </a:bodyPr>
          <a:lstStyle/>
          <a:p>
            <a:pPr algn="ctr"/>
            <a:r>
              <a:rPr lang="en-US" sz="1000" b="1" dirty="0" err="1">
                <a:solidFill>
                  <a:srgbClr val="FF733D"/>
                </a:solidFill>
                <a:latin typeface="Arial" panose="020B0604020202020204" pitchFamily="34" charset="0"/>
                <a:cs typeface="Arial" panose="020B0604020202020204" pitchFamily="34" charset="0"/>
              </a:rPr>
              <a:t>Crossplane</a:t>
            </a:r>
            <a:endParaRPr lang="en-US" sz="1000" b="1" dirty="0">
              <a:solidFill>
                <a:srgbClr val="FF733D"/>
              </a:solidFill>
              <a:latin typeface="Arial" panose="020B0604020202020204" pitchFamily="34" charset="0"/>
              <a:cs typeface="Arial" panose="020B0604020202020204" pitchFamily="34" charset="0"/>
            </a:endParaRPr>
          </a:p>
        </p:txBody>
      </p:sp>
      <p:pic>
        <p:nvPicPr>
          <p:cNvPr id="4108" name="Picture 12" descr="Brand Resources | Pulumi">
            <a:extLst>
              <a:ext uri="{FF2B5EF4-FFF2-40B4-BE49-F238E27FC236}">
                <a16:creationId xmlns:a16="http://schemas.microsoft.com/office/drawing/2014/main" id="{07FA72A6-1A7C-2E98-2268-5DC2649363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9590" y="1729158"/>
            <a:ext cx="900383" cy="90038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4EDA6DE-E4A5-5B06-E629-1047993B956B}"/>
              </a:ext>
            </a:extLst>
          </p:cNvPr>
          <p:cNvSpPr txBox="1"/>
          <p:nvPr/>
        </p:nvSpPr>
        <p:spPr>
          <a:xfrm>
            <a:off x="2030631" y="2629541"/>
            <a:ext cx="798296" cy="253916"/>
          </a:xfrm>
          <a:prstGeom prst="rect">
            <a:avLst/>
          </a:prstGeom>
          <a:noFill/>
        </p:spPr>
        <p:txBody>
          <a:bodyPr wrap="square" lIns="0" rIns="0" rtlCol="0">
            <a:spAutoFit/>
          </a:bodyPr>
          <a:lstStyle/>
          <a:p>
            <a:pPr algn="ctr"/>
            <a:r>
              <a:rPr lang="en-US" sz="1000" b="1" dirty="0" err="1">
                <a:solidFill>
                  <a:srgbClr val="FF733D"/>
                </a:solidFill>
                <a:latin typeface="Arial" panose="020B0604020202020204" pitchFamily="34" charset="0"/>
                <a:cs typeface="Arial" panose="020B0604020202020204" pitchFamily="34" charset="0"/>
              </a:rPr>
              <a:t>Pulumi</a:t>
            </a:r>
            <a:endParaRPr lang="en-US" sz="1000" b="1" dirty="0">
              <a:solidFill>
                <a:srgbClr val="FF733D"/>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80DD5131-7B45-E1AE-3D06-F95B600FA336}"/>
              </a:ext>
            </a:extLst>
          </p:cNvPr>
          <p:cNvSpPr txBox="1"/>
          <p:nvPr/>
        </p:nvSpPr>
        <p:spPr>
          <a:xfrm>
            <a:off x="1106019" y="1413634"/>
            <a:ext cx="65" cy="253916"/>
          </a:xfrm>
          <a:prstGeom prst="rect">
            <a:avLst/>
          </a:prstGeom>
          <a:noFill/>
        </p:spPr>
        <p:txBody>
          <a:bodyPr wrap="none" lIns="0" rIns="0" rtlCol="0">
            <a:spAutoFit/>
          </a:bodyPr>
          <a:lstStyle/>
          <a:p>
            <a:pPr algn="l"/>
            <a:endParaRPr lang="en-US" sz="1050" dirty="0"/>
          </a:p>
        </p:txBody>
      </p:sp>
      <p:sp>
        <p:nvSpPr>
          <p:cNvPr id="15" name="TextBox 14">
            <a:extLst>
              <a:ext uri="{FF2B5EF4-FFF2-40B4-BE49-F238E27FC236}">
                <a16:creationId xmlns:a16="http://schemas.microsoft.com/office/drawing/2014/main" id="{0FB9B7F2-CE40-3A03-9ADF-7ADECB14B4DD}"/>
              </a:ext>
            </a:extLst>
          </p:cNvPr>
          <p:cNvSpPr txBox="1"/>
          <p:nvPr/>
        </p:nvSpPr>
        <p:spPr>
          <a:xfrm>
            <a:off x="2267236" y="884124"/>
            <a:ext cx="384721" cy="276999"/>
          </a:xfrm>
          <a:prstGeom prst="rect">
            <a:avLst/>
          </a:prstGeom>
          <a:noFill/>
        </p:spPr>
        <p:txBody>
          <a:bodyPr wrap="none" lIns="0" rIns="0" rtlCol="0">
            <a:spAutoFit/>
          </a:bodyPr>
          <a:lstStyle/>
          <a:p>
            <a:pPr algn="ctr"/>
            <a:r>
              <a:rPr lang="en-US" sz="1200" b="1" dirty="0"/>
              <a:t>Code</a:t>
            </a:r>
          </a:p>
        </p:txBody>
      </p:sp>
      <p:sp>
        <p:nvSpPr>
          <p:cNvPr id="16" name="TextBox 15">
            <a:extLst>
              <a:ext uri="{FF2B5EF4-FFF2-40B4-BE49-F238E27FC236}">
                <a16:creationId xmlns:a16="http://schemas.microsoft.com/office/drawing/2014/main" id="{79E0C356-1443-5122-217B-CCC1CE131798}"/>
              </a:ext>
            </a:extLst>
          </p:cNvPr>
          <p:cNvSpPr txBox="1"/>
          <p:nvPr/>
        </p:nvSpPr>
        <p:spPr>
          <a:xfrm>
            <a:off x="3994619" y="884124"/>
            <a:ext cx="1256754" cy="276999"/>
          </a:xfrm>
          <a:prstGeom prst="rect">
            <a:avLst/>
          </a:prstGeom>
          <a:noFill/>
        </p:spPr>
        <p:txBody>
          <a:bodyPr wrap="none" lIns="0" rIns="0" rtlCol="0">
            <a:spAutoFit/>
          </a:bodyPr>
          <a:lstStyle/>
          <a:p>
            <a:pPr algn="ctr"/>
            <a:r>
              <a:rPr lang="en-US" sz="1200" b="1" dirty="0"/>
              <a:t>HCL/JSON/YAML</a:t>
            </a:r>
          </a:p>
        </p:txBody>
      </p:sp>
      <p:sp>
        <p:nvSpPr>
          <p:cNvPr id="17" name="TextBox 16">
            <a:extLst>
              <a:ext uri="{FF2B5EF4-FFF2-40B4-BE49-F238E27FC236}">
                <a16:creationId xmlns:a16="http://schemas.microsoft.com/office/drawing/2014/main" id="{3E2172D5-1390-7F23-2FC2-2EA4AEA8CCAF}"/>
              </a:ext>
            </a:extLst>
          </p:cNvPr>
          <p:cNvSpPr txBox="1"/>
          <p:nvPr/>
        </p:nvSpPr>
        <p:spPr>
          <a:xfrm>
            <a:off x="6408405" y="884124"/>
            <a:ext cx="758221" cy="276999"/>
          </a:xfrm>
          <a:prstGeom prst="rect">
            <a:avLst/>
          </a:prstGeom>
          <a:noFill/>
        </p:spPr>
        <p:txBody>
          <a:bodyPr wrap="none" lIns="0" rIns="0" rtlCol="0">
            <a:spAutoFit/>
          </a:bodyPr>
          <a:lstStyle/>
          <a:p>
            <a:pPr algn="ctr"/>
            <a:r>
              <a:rPr lang="en-US" sz="1200" b="1" dirty="0"/>
              <a:t>K8S CRDs</a:t>
            </a:r>
          </a:p>
        </p:txBody>
      </p:sp>
      <p:pic>
        <p:nvPicPr>
          <p:cNvPr id="19" name="Graphic 18">
            <a:extLst>
              <a:ext uri="{FF2B5EF4-FFF2-40B4-BE49-F238E27FC236}">
                <a16:creationId xmlns:a16="http://schemas.microsoft.com/office/drawing/2014/main" id="{96F450AD-D8B4-8713-CD4F-107FA6A72C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41921" y="1512793"/>
            <a:ext cx="1292758" cy="1292758"/>
          </a:xfrm>
          <a:prstGeom prst="rect">
            <a:avLst/>
          </a:prstGeom>
        </p:spPr>
      </p:pic>
    </p:spTree>
    <p:extLst>
      <p:ext uri="{BB962C8B-B14F-4D97-AF65-F5344CB8AC3E}">
        <p14:creationId xmlns:p14="http://schemas.microsoft.com/office/powerpoint/2010/main" val="73122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0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0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p:bldP spid="12" grpId="0"/>
      <p:bldP spid="13" grpId="0"/>
      <p:bldP spid="15" grpId="0"/>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87937-524B-9481-B5F5-49ED1B31BD82}"/>
              </a:ext>
            </a:extLst>
          </p:cNvPr>
          <p:cNvSpPr>
            <a:spLocks noGrp="1"/>
          </p:cNvSpPr>
          <p:nvPr>
            <p:ph type="title"/>
          </p:nvPr>
        </p:nvSpPr>
        <p:spPr/>
        <p:txBody>
          <a:bodyPr>
            <a:normAutofit fontScale="90000"/>
          </a:bodyPr>
          <a:lstStyle/>
          <a:p>
            <a:r>
              <a:rPr lang="en-US" dirty="0"/>
              <a:t>Infrastructure-as-code landscape</a:t>
            </a:r>
          </a:p>
        </p:txBody>
      </p:sp>
      <p:sp>
        <p:nvSpPr>
          <p:cNvPr id="3" name="Slide Number Placeholder 2">
            <a:extLst>
              <a:ext uri="{FF2B5EF4-FFF2-40B4-BE49-F238E27FC236}">
                <a16:creationId xmlns:a16="http://schemas.microsoft.com/office/drawing/2014/main" id="{01D486D8-5D52-C641-F42A-59FBCB092A03}"/>
              </a:ext>
            </a:extLst>
          </p:cNvPr>
          <p:cNvSpPr>
            <a:spLocks noGrp="1"/>
          </p:cNvSpPr>
          <p:nvPr>
            <p:ph type="sldNum" sz="quarter" idx="12"/>
          </p:nvPr>
        </p:nvSpPr>
        <p:spPr/>
        <p:txBody>
          <a:bodyPr/>
          <a:lstStyle/>
          <a:p>
            <a:fld id="{EB4B8DE2-A4E8-46E4-8BBF-D75455EFF32C}" type="slidenum">
              <a:rPr lang="en-US" smtClean="0"/>
              <a:pPr/>
              <a:t>21</a:t>
            </a:fld>
            <a:endParaRPr lang="en-US"/>
          </a:p>
        </p:txBody>
      </p:sp>
      <p:pic>
        <p:nvPicPr>
          <p:cNvPr id="5" name="Graphic 17" descr="AWS Cloud Development Kit (AWS CDK) service icon.">
            <a:extLst>
              <a:ext uri="{FF2B5EF4-FFF2-40B4-BE49-F238E27FC236}">
                <a16:creationId xmlns:a16="http://schemas.microsoft.com/office/drawing/2014/main" id="{B123BFBC-E7A7-47ED-57C7-593417208DB9}"/>
              </a:ext>
            </a:extLst>
          </p:cNvPr>
          <p:cNvPicPr>
            <a:picLocks noChangeAspect="1" noChangeArrowheads="1"/>
          </p:cNvPicPr>
          <p:nvPr/>
        </p:nvPicPr>
        <p:blipFill>
          <a:blip r:embed="rId3">
            <a:alphaModFix amt="15000"/>
            <a:extLst>
              <a:ext uri="{96DAC541-7B7A-43D3-8B79-37D633B846F1}">
                <asvg:svgBlip xmlns:asvg="http://schemas.microsoft.com/office/drawing/2016/SVG/main" r:embed="rId4"/>
              </a:ext>
            </a:extLst>
          </a:blip>
          <a:srcRect/>
          <a:stretch/>
        </p:blipFill>
        <p:spPr bwMode="auto">
          <a:xfrm>
            <a:off x="1979590" y="3425149"/>
            <a:ext cx="892330" cy="892330"/>
          </a:xfrm>
          <a:prstGeom prst="rect">
            <a:avLst/>
          </a:prstGeom>
          <a:noFill/>
          <a:ln>
            <a:noFill/>
          </a:ln>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7F1DA567-E1B1-832D-3AB6-C2651B9B0238}"/>
              </a:ext>
            </a:extLst>
          </p:cNvPr>
          <p:cNvSpPr txBox="1">
            <a:spLocks/>
          </p:cNvSpPr>
          <p:nvPr/>
        </p:nvSpPr>
        <p:spPr>
          <a:xfrm>
            <a:off x="2006070" y="4382839"/>
            <a:ext cx="831313" cy="219506"/>
          </a:xfrm>
          <a:prstGeom prst="rect">
            <a:avLst/>
          </a:prstGeom>
          <a:noFill/>
          <a:effectLst>
            <a:outerShdw blurRad="50800" dist="50800" dir="5400000" sx="1000" sy="1000" algn="ctr" rotWithShape="0">
              <a:srgbClr val="000000"/>
            </a:outerShdw>
          </a:effectLst>
        </p:spPr>
        <p:txBody>
          <a:bodyPr vert="horz" lIns="0" tIns="34290" rIns="0" bIns="34290" rtlCol="0" anchor="t">
            <a:noAutofit/>
          </a:bodyPr>
          <a:lstStyle>
            <a:lvl1pPr algn="l" defTabSz="541887" rtl="0" eaLnBrk="1" latinLnBrk="0" hangingPunct="1">
              <a:lnSpc>
                <a:spcPct val="90000"/>
              </a:lnSpc>
              <a:spcBef>
                <a:spcPct val="0"/>
              </a:spcBef>
              <a:buNone/>
              <a:defRPr sz="2370" kern="1200" spc="-59" baseline="0">
                <a:solidFill>
                  <a:schemeClr val="tx1"/>
                </a:solidFill>
                <a:latin typeface="+mj-lt"/>
                <a:ea typeface="+mj-ea"/>
                <a:cs typeface="+mj-cs"/>
              </a:defRPr>
            </a:lvl1pPr>
          </a:lstStyle>
          <a:p>
            <a:pPr algn="ctr"/>
            <a:r>
              <a:rPr lang="en-US" sz="1000" b="1" dirty="0">
                <a:solidFill>
                  <a:srgbClr val="FF733D"/>
                </a:solidFill>
                <a:latin typeface="Arial" panose="020B0604020202020204" pitchFamily="34" charset="0"/>
                <a:cs typeface="Arial" panose="020B0604020202020204" pitchFamily="34" charset="0"/>
              </a:rPr>
              <a:t>AWS CDK</a:t>
            </a:r>
            <a:endParaRPr lang="en-BR" sz="1000" b="1" dirty="0">
              <a:solidFill>
                <a:srgbClr val="FF733D"/>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DC2C3DB-1B67-C034-5560-1AD5D2D34F30}"/>
              </a:ext>
            </a:extLst>
          </p:cNvPr>
          <p:cNvSpPr txBox="1"/>
          <p:nvPr/>
        </p:nvSpPr>
        <p:spPr>
          <a:xfrm>
            <a:off x="3922341" y="2631961"/>
            <a:ext cx="1395971" cy="253916"/>
          </a:xfrm>
          <a:prstGeom prst="rect">
            <a:avLst/>
          </a:prstGeom>
          <a:noFill/>
        </p:spPr>
        <p:txBody>
          <a:bodyPr wrap="square" lIns="0" rIns="0" rtlCol="0">
            <a:spAutoFit/>
          </a:bodyPr>
          <a:lstStyle/>
          <a:p>
            <a:pPr algn="ctr"/>
            <a:r>
              <a:rPr lang="en-US" sz="1000" b="1" dirty="0" err="1">
                <a:solidFill>
                  <a:srgbClr val="FF733D"/>
                </a:solidFill>
                <a:latin typeface="Arial" panose="020B0604020202020204" pitchFamily="34" charset="0"/>
                <a:cs typeface="Arial" panose="020B0604020202020204" pitchFamily="34" charset="0"/>
              </a:rPr>
              <a:t>OpenTofu</a:t>
            </a:r>
            <a:r>
              <a:rPr lang="en-US" sz="1000" b="1" dirty="0">
                <a:solidFill>
                  <a:srgbClr val="FF733D"/>
                </a:solidFill>
                <a:latin typeface="Arial" panose="020B0604020202020204" pitchFamily="34" charset="0"/>
                <a:cs typeface="Arial" panose="020B0604020202020204" pitchFamily="34" charset="0"/>
              </a:rPr>
              <a:t> / Terraform</a:t>
            </a:r>
          </a:p>
        </p:txBody>
      </p:sp>
      <p:pic>
        <p:nvPicPr>
          <p:cNvPr id="8" name="Graphic 21" descr="AWS CloudFormation service icon.">
            <a:extLst>
              <a:ext uri="{FF2B5EF4-FFF2-40B4-BE49-F238E27FC236}">
                <a16:creationId xmlns:a16="http://schemas.microsoft.com/office/drawing/2014/main" id="{FFFD51DB-C196-C5A0-EB29-FCFF0F038087}"/>
              </a:ext>
            </a:extLst>
          </p:cNvPr>
          <p:cNvPicPr>
            <a:picLocks noChangeAspect="1" noChangeArrowheads="1"/>
          </p:cNvPicPr>
          <p:nvPr/>
        </p:nvPicPr>
        <p:blipFill>
          <a:blip r:embed="rId5">
            <a:alphaModFix amt="15000"/>
            <a:extLst>
              <a:ext uri="{96DAC541-7B7A-43D3-8B79-37D633B846F1}">
                <asvg:svgBlip xmlns:asvg="http://schemas.microsoft.com/office/drawing/2016/SVG/main" r:embed="rId6"/>
              </a:ext>
            </a:extLst>
          </a:blip>
          <a:srcRect/>
          <a:stretch/>
        </p:blipFill>
        <p:spPr bwMode="auto">
          <a:xfrm>
            <a:off x="4134082" y="3425149"/>
            <a:ext cx="892330" cy="892330"/>
          </a:xfrm>
          <a:prstGeom prst="rect">
            <a:avLst/>
          </a:prstGeom>
          <a:noFill/>
          <a:ln>
            <a:noFill/>
          </a:ln>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42187CD3-5F0E-1A89-A20A-AAAA352F7C1F}"/>
              </a:ext>
            </a:extLst>
          </p:cNvPr>
          <p:cNvSpPr txBox="1">
            <a:spLocks/>
          </p:cNvSpPr>
          <p:nvPr/>
        </p:nvSpPr>
        <p:spPr>
          <a:xfrm>
            <a:off x="3684016" y="4380806"/>
            <a:ext cx="1757924" cy="219506"/>
          </a:xfrm>
          <a:prstGeom prst="rect">
            <a:avLst/>
          </a:prstGeom>
          <a:noFill/>
          <a:effectLst>
            <a:outerShdw blurRad="50800" dist="50800" dir="5400000" sx="1000" sy="1000" algn="ctr" rotWithShape="0">
              <a:srgbClr val="000000"/>
            </a:outerShdw>
          </a:effectLst>
        </p:spPr>
        <p:txBody>
          <a:bodyPr vert="horz" lIns="0" tIns="34290" rIns="0" bIns="34290" rtlCol="0" anchor="t">
            <a:noAutofit/>
          </a:bodyPr>
          <a:lstStyle>
            <a:lvl1pPr algn="l" defTabSz="541887" rtl="0" eaLnBrk="1" latinLnBrk="0" hangingPunct="1">
              <a:lnSpc>
                <a:spcPct val="90000"/>
              </a:lnSpc>
              <a:spcBef>
                <a:spcPct val="0"/>
              </a:spcBef>
              <a:buNone/>
              <a:defRPr sz="2370" kern="1200" spc="-59" baseline="0">
                <a:solidFill>
                  <a:schemeClr val="tx1"/>
                </a:solidFill>
                <a:latin typeface="+mj-lt"/>
                <a:ea typeface="+mj-ea"/>
                <a:cs typeface="+mj-cs"/>
              </a:defRPr>
            </a:lvl1pPr>
          </a:lstStyle>
          <a:p>
            <a:pPr algn="ctr"/>
            <a:r>
              <a:rPr lang="en-US" sz="1000" b="1" dirty="0">
                <a:solidFill>
                  <a:srgbClr val="FF733D"/>
                </a:solidFill>
                <a:latin typeface="Arial" panose="020B0604020202020204" pitchFamily="34" charset="0"/>
                <a:cs typeface="Arial" panose="020B0604020202020204" pitchFamily="34" charset="0"/>
              </a:rPr>
              <a:t>AWS CloudFormation</a:t>
            </a:r>
            <a:endParaRPr lang="en-BR" sz="1000" b="1" dirty="0">
              <a:solidFill>
                <a:srgbClr val="FF733D"/>
              </a:solidFill>
              <a:latin typeface="Arial" panose="020B0604020202020204" pitchFamily="34" charset="0"/>
              <a:cs typeface="Arial" panose="020B0604020202020204" pitchFamily="34" charset="0"/>
            </a:endParaRPr>
          </a:p>
        </p:txBody>
      </p:sp>
      <p:pic>
        <p:nvPicPr>
          <p:cNvPr id="4100" name="Picture 4" descr="aws-controllers-k8s · GitHub">
            <a:extLst>
              <a:ext uri="{FF2B5EF4-FFF2-40B4-BE49-F238E27FC236}">
                <a16:creationId xmlns:a16="http://schemas.microsoft.com/office/drawing/2014/main" id="{47F20C5E-B846-0835-928C-078C9560D335}"/>
              </a:ext>
            </a:extLst>
          </p:cNvPr>
          <p:cNvPicPr>
            <a:picLocks noChangeAspect="1" noChangeArrowheads="1"/>
          </p:cNvPicPr>
          <p:nvPr/>
        </p:nvPicPr>
        <p:blipFill>
          <a:blip r:embed="rId7">
            <a:alphaModFix amt="15000"/>
            <a:extLst>
              <a:ext uri="{28A0092B-C50C-407E-A947-70E740481C1C}">
                <a14:useLocalDpi xmlns:a14="http://schemas.microsoft.com/office/drawing/2010/main" val="0"/>
              </a:ext>
            </a:extLst>
          </a:blip>
          <a:srcRect/>
          <a:stretch>
            <a:fillRect/>
          </a:stretch>
        </p:blipFill>
        <p:spPr bwMode="auto">
          <a:xfrm>
            <a:off x="6148461" y="3247303"/>
            <a:ext cx="1174976" cy="1174976"/>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47962B7-E848-0058-CD23-50C1ACA6C991}"/>
              </a:ext>
            </a:extLst>
          </p:cNvPr>
          <p:cNvSpPr txBox="1"/>
          <p:nvPr/>
        </p:nvSpPr>
        <p:spPr>
          <a:xfrm>
            <a:off x="6240693" y="4343848"/>
            <a:ext cx="1017906" cy="400110"/>
          </a:xfrm>
          <a:prstGeom prst="rect">
            <a:avLst/>
          </a:prstGeom>
          <a:noFill/>
          <a:effectLst>
            <a:outerShdw blurRad="50800" dist="50800" dir="5400000" sx="1000" sy="1000" algn="ctr" rotWithShape="0">
              <a:srgbClr val="000000"/>
            </a:outerShdw>
          </a:effectLst>
        </p:spPr>
        <p:txBody>
          <a:bodyPr wrap="none" lIns="0" rIns="0" rtlCol="0">
            <a:spAutoFit/>
          </a:bodyPr>
          <a:lstStyle/>
          <a:p>
            <a:pPr algn="ctr"/>
            <a:r>
              <a:rPr lang="en-US" sz="1000" b="1" dirty="0">
                <a:solidFill>
                  <a:srgbClr val="FF733D"/>
                </a:solidFill>
                <a:latin typeface="Arial" panose="020B0604020202020204" pitchFamily="34" charset="0"/>
                <a:cs typeface="Arial" panose="020B0604020202020204" pitchFamily="34" charset="0"/>
              </a:rPr>
              <a:t>AWS Controllers</a:t>
            </a:r>
          </a:p>
          <a:p>
            <a:pPr algn="ctr"/>
            <a:r>
              <a:rPr lang="en-US" sz="1000" b="1" dirty="0">
                <a:solidFill>
                  <a:srgbClr val="FF733D"/>
                </a:solidFill>
                <a:latin typeface="Arial" panose="020B0604020202020204" pitchFamily="34" charset="0"/>
                <a:cs typeface="Arial" panose="020B0604020202020204" pitchFamily="34" charset="0"/>
              </a:rPr>
              <a:t>For Kubernetes</a:t>
            </a:r>
          </a:p>
        </p:txBody>
      </p:sp>
      <p:pic>
        <p:nvPicPr>
          <p:cNvPr id="4102" name="Picture 6" descr="Crossplane finally GitOps for infrastructure! | by Sean Rigby | Dev Genius">
            <a:extLst>
              <a:ext uri="{FF2B5EF4-FFF2-40B4-BE49-F238E27FC236}">
                <a16:creationId xmlns:a16="http://schemas.microsoft.com/office/drawing/2014/main" id="{8E99DE27-F92E-3A12-3394-C709DDA347E3}"/>
              </a:ext>
            </a:extLst>
          </p:cNvPr>
          <p:cNvPicPr>
            <a:picLocks noChangeAspect="1" noChangeArrowheads="1"/>
          </p:cNvPicPr>
          <p:nvPr/>
        </p:nvPicPr>
        <p:blipFill rotWithShape="1">
          <a:blip r:embed="rId8">
            <a:alphaModFix amt="15000"/>
            <a:extLst>
              <a:ext uri="{28A0092B-C50C-407E-A947-70E740481C1C}">
                <a14:useLocalDpi xmlns:a14="http://schemas.microsoft.com/office/drawing/2010/main" val="0"/>
              </a:ext>
            </a:extLst>
          </a:blip>
          <a:srcRect b="21838"/>
          <a:stretch/>
        </p:blipFill>
        <p:spPr bwMode="auto">
          <a:xfrm>
            <a:off x="6088645" y="1512793"/>
            <a:ext cx="1430144" cy="1117831"/>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922DC7B-5611-3B8C-C83B-7D9399D71516}"/>
              </a:ext>
            </a:extLst>
          </p:cNvPr>
          <p:cNvSpPr txBox="1"/>
          <p:nvPr/>
        </p:nvSpPr>
        <p:spPr>
          <a:xfrm>
            <a:off x="6187236" y="2635447"/>
            <a:ext cx="1232960" cy="253916"/>
          </a:xfrm>
          <a:prstGeom prst="rect">
            <a:avLst/>
          </a:prstGeom>
          <a:noFill/>
          <a:effectLst>
            <a:outerShdw blurRad="50800" dist="50800" dir="5400000" sx="1000" sy="1000" algn="ctr" rotWithShape="0">
              <a:srgbClr val="000000"/>
            </a:outerShdw>
          </a:effectLst>
        </p:spPr>
        <p:txBody>
          <a:bodyPr wrap="square" lIns="0" rIns="0" rtlCol="0">
            <a:spAutoFit/>
          </a:bodyPr>
          <a:lstStyle/>
          <a:p>
            <a:pPr algn="ctr"/>
            <a:r>
              <a:rPr lang="en-US" sz="1000" b="1" dirty="0" err="1">
                <a:solidFill>
                  <a:srgbClr val="FF733D"/>
                </a:solidFill>
                <a:latin typeface="Arial" panose="020B0604020202020204" pitchFamily="34" charset="0"/>
                <a:cs typeface="Arial" panose="020B0604020202020204" pitchFamily="34" charset="0"/>
              </a:rPr>
              <a:t>Crossplane</a:t>
            </a:r>
            <a:endParaRPr lang="en-US" sz="1000" b="1" dirty="0">
              <a:solidFill>
                <a:srgbClr val="FF733D"/>
              </a:solidFill>
              <a:latin typeface="Arial" panose="020B0604020202020204" pitchFamily="34" charset="0"/>
              <a:cs typeface="Arial" panose="020B0604020202020204" pitchFamily="34" charset="0"/>
            </a:endParaRPr>
          </a:p>
        </p:txBody>
      </p:sp>
      <p:pic>
        <p:nvPicPr>
          <p:cNvPr id="4108" name="Picture 12" descr="Brand Resources | Pulumi">
            <a:extLst>
              <a:ext uri="{FF2B5EF4-FFF2-40B4-BE49-F238E27FC236}">
                <a16:creationId xmlns:a16="http://schemas.microsoft.com/office/drawing/2014/main" id="{07FA72A6-1A7C-2E98-2268-5DC264936368}"/>
              </a:ext>
            </a:extLst>
          </p:cNvPr>
          <p:cNvPicPr>
            <a:picLocks noChangeAspect="1" noChangeArrowheads="1"/>
          </p:cNvPicPr>
          <p:nvPr/>
        </p:nvPicPr>
        <p:blipFill>
          <a:blip r:embed="rId9">
            <a:alphaModFix amt="15000"/>
            <a:extLst>
              <a:ext uri="{28A0092B-C50C-407E-A947-70E740481C1C}">
                <a14:useLocalDpi xmlns:a14="http://schemas.microsoft.com/office/drawing/2010/main" val="0"/>
              </a:ext>
            </a:extLst>
          </a:blip>
          <a:srcRect/>
          <a:stretch>
            <a:fillRect/>
          </a:stretch>
        </p:blipFill>
        <p:spPr bwMode="auto">
          <a:xfrm>
            <a:off x="1979590" y="1729158"/>
            <a:ext cx="900383" cy="900383"/>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4EDA6DE-E4A5-5B06-E629-1047993B956B}"/>
              </a:ext>
            </a:extLst>
          </p:cNvPr>
          <p:cNvSpPr txBox="1"/>
          <p:nvPr/>
        </p:nvSpPr>
        <p:spPr>
          <a:xfrm>
            <a:off x="2030631" y="2629541"/>
            <a:ext cx="798296" cy="253916"/>
          </a:xfrm>
          <a:prstGeom prst="rect">
            <a:avLst/>
          </a:prstGeom>
          <a:noFill/>
          <a:effectLst>
            <a:outerShdw blurRad="50800" dist="50800" dir="5400000" sx="1000" sy="1000" algn="ctr" rotWithShape="0">
              <a:srgbClr val="000000"/>
            </a:outerShdw>
          </a:effectLst>
        </p:spPr>
        <p:txBody>
          <a:bodyPr wrap="square" lIns="0" rIns="0" rtlCol="0">
            <a:spAutoFit/>
          </a:bodyPr>
          <a:lstStyle/>
          <a:p>
            <a:pPr algn="ctr"/>
            <a:r>
              <a:rPr lang="en-US" sz="1000" b="1" dirty="0" err="1">
                <a:solidFill>
                  <a:srgbClr val="FF733D"/>
                </a:solidFill>
                <a:latin typeface="Arial" panose="020B0604020202020204" pitchFamily="34" charset="0"/>
                <a:cs typeface="Arial" panose="020B0604020202020204" pitchFamily="34" charset="0"/>
              </a:rPr>
              <a:t>Pulumi</a:t>
            </a:r>
            <a:endParaRPr lang="en-US" sz="1000" b="1" dirty="0">
              <a:solidFill>
                <a:srgbClr val="FF733D"/>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80DD5131-7B45-E1AE-3D06-F95B600FA336}"/>
              </a:ext>
            </a:extLst>
          </p:cNvPr>
          <p:cNvSpPr txBox="1"/>
          <p:nvPr/>
        </p:nvSpPr>
        <p:spPr>
          <a:xfrm>
            <a:off x="1106019" y="1413634"/>
            <a:ext cx="65" cy="253916"/>
          </a:xfrm>
          <a:prstGeom prst="rect">
            <a:avLst/>
          </a:prstGeom>
          <a:noFill/>
          <a:effectLst>
            <a:outerShdw blurRad="50800" dist="50800" dir="5400000" sx="1000" sy="1000" algn="ctr" rotWithShape="0">
              <a:srgbClr val="000000"/>
            </a:outerShdw>
          </a:effectLst>
        </p:spPr>
        <p:txBody>
          <a:bodyPr wrap="none" lIns="0" rIns="0" rtlCol="0">
            <a:spAutoFit/>
          </a:bodyPr>
          <a:lstStyle/>
          <a:p>
            <a:pPr algn="l"/>
            <a:endParaRPr lang="en-US" sz="1050" dirty="0"/>
          </a:p>
        </p:txBody>
      </p:sp>
      <p:sp>
        <p:nvSpPr>
          <p:cNvPr id="15" name="TextBox 14">
            <a:extLst>
              <a:ext uri="{FF2B5EF4-FFF2-40B4-BE49-F238E27FC236}">
                <a16:creationId xmlns:a16="http://schemas.microsoft.com/office/drawing/2014/main" id="{0FB9B7F2-CE40-3A03-9ADF-7ADECB14B4DD}"/>
              </a:ext>
            </a:extLst>
          </p:cNvPr>
          <p:cNvSpPr txBox="1"/>
          <p:nvPr/>
        </p:nvSpPr>
        <p:spPr>
          <a:xfrm>
            <a:off x="2267236" y="884124"/>
            <a:ext cx="384721" cy="276999"/>
          </a:xfrm>
          <a:prstGeom prst="rect">
            <a:avLst/>
          </a:prstGeom>
          <a:noFill/>
          <a:effectLst>
            <a:outerShdw blurRad="50800" dist="50800" dir="5400000" sx="1000" sy="1000" algn="ctr" rotWithShape="0">
              <a:srgbClr val="000000"/>
            </a:outerShdw>
          </a:effectLst>
        </p:spPr>
        <p:txBody>
          <a:bodyPr wrap="none" lIns="0" rIns="0" rtlCol="0">
            <a:spAutoFit/>
          </a:bodyPr>
          <a:lstStyle/>
          <a:p>
            <a:pPr algn="ctr"/>
            <a:r>
              <a:rPr lang="en-US" sz="1200" b="1" dirty="0"/>
              <a:t>Code</a:t>
            </a:r>
          </a:p>
        </p:txBody>
      </p:sp>
      <p:sp>
        <p:nvSpPr>
          <p:cNvPr id="16" name="TextBox 15">
            <a:extLst>
              <a:ext uri="{FF2B5EF4-FFF2-40B4-BE49-F238E27FC236}">
                <a16:creationId xmlns:a16="http://schemas.microsoft.com/office/drawing/2014/main" id="{79E0C356-1443-5122-217B-CCC1CE131798}"/>
              </a:ext>
            </a:extLst>
          </p:cNvPr>
          <p:cNvSpPr txBox="1"/>
          <p:nvPr/>
        </p:nvSpPr>
        <p:spPr>
          <a:xfrm>
            <a:off x="3994619" y="884124"/>
            <a:ext cx="1256754" cy="276999"/>
          </a:xfrm>
          <a:prstGeom prst="rect">
            <a:avLst/>
          </a:prstGeom>
          <a:noFill/>
        </p:spPr>
        <p:txBody>
          <a:bodyPr wrap="none" lIns="0" rIns="0" rtlCol="0">
            <a:spAutoFit/>
          </a:bodyPr>
          <a:lstStyle/>
          <a:p>
            <a:pPr algn="ctr"/>
            <a:r>
              <a:rPr lang="en-US" sz="1200" b="1" dirty="0"/>
              <a:t>HCL/JSON/YAML</a:t>
            </a:r>
          </a:p>
        </p:txBody>
      </p:sp>
      <p:sp>
        <p:nvSpPr>
          <p:cNvPr id="17" name="TextBox 16">
            <a:extLst>
              <a:ext uri="{FF2B5EF4-FFF2-40B4-BE49-F238E27FC236}">
                <a16:creationId xmlns:a16="http://schemas.microsoft.com/office/drawing/2014/main" id="{3E2172D5-1390-7F23-2FC2-2EA4AEA8CCAF}"/>
              </a:ext>
            </a:extLst>
          </p:cNvPr>
          <p:cNvSpPr txBox="1"/>
          <p:nvPr/>
        </p:nvSpPr>
        <p:spPr>
          <a:xfrm>
            <a:off x="6408405" y="884124"/>
            <a:ext cx="758221" cy="276999"/>
          </a:xfrm>
          <a:prstGeom prst="rect">
            <a:avLst/>
          </a:prstGeom>
          <a:noFill/>
          <a:effectLst>
            <a:outerShdw blurRad="50800" dist="50800" dir="5400000" sx="1000" sy="1000" algn="ctr" rotWithShape="0">
              <a:srgbClr val="000000"/>
            </a:outerShdw>
          </a:effectLst>
        </p:spPr>
        <p:txBody>
          <a:bodyPr wrap="none" lIns="0" rIns="0" rtlCol="0">
            <a:spAutoFit/>
          </a:bodyPr>
          <a:lstStyle/>
          <a:p>
            <a:pPr algn="ctr"/>
            <a:r>
              <a:rPr lang="en-US" sz="1200" b="1" dirty="0"/>
              <a:t>K8S CRDs</a:t>
            </a:r>
          </a:p>
        </p:txBody>
      </p:sp>
      <p:pic>
        <p:nvPicPr>
          <p:cNvPr id="19" name="Graphic 18">
            <a:extLst>
              <a:ext uri="{FF2B5EF4-FFF2-40B4-BE49-F238E27FC236}">
                <a16:creationId xmlns:a16="http://schemas.microsoft.com/office/drawing/2014/main" id="{96F450AD-D8B4-8713-CD4F-107FA6A72C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41921" y="1512793"/>
            <a:ext cx="1292758" cy="1292758"/>
          </a:xfrm>
          <a:prstGeom prst="rect">
            <a:avLst/>
          </a:prstGeom>
        </p:spPr>
      </p:pic>
    </p:spTree>
    <p:extLst>
      <p:ext uri="{BB962C8B-B14F-4D97-AF65-F5344CB8AC3E}">
        <p14:creationId xmlns:p14="http://schemas.microsoft.com/office/powerpoint/2010/main" val="186395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1" nodeType="withEffect">
                                  <p:stCondLst>
                                    <p:cond delay="0"/>
                                  </p:stCondLst>
                                  <p:childTnLst>
                                    <p:animMotion origin="layout" path="M 1.66667E-6 2.46914E-7 L 0.00017 0.04506 " pathEditMode="relative" rAng="0" ptsTypes="AA">
                                      <p:cBhvr>
                                        <p:cTn id="6" dur="500" fill="hold"/>
                                        <p:tgtEl>
                                          <p:spTgt spid="7"/>
                                        </p:tgtEl>
                                        <p:attrNameLst>
                                          <p:attrName>ppt_x</p:attrName>
                                          <p:attrName>ppt_y</p:attrName>
                                        </p:attrNameLst>
                                      </p:cBhvr>
                                      <p:rCtr x="0" y="2253"/>
                                    </p:animMotion>
                                  </p:childTnLst>
                                </p:cTn>
                              </p:par>
                              <p:par>
                                <p:cTn id="7" presetID="6" presetClass="emph" presetSubtype="0" fill="hold" nodeType="withEffect">
                                  <p:stCondLst>
                                    <p:cond delay="0"/>
                                  </p:stCondLst>
                                  <p:childTnLst>
                                    <p:animScale>
                                      <p:cBhvr>
                                        <p:cTn id="8" dur="500" fill="hold"/>
                                        <p:tgtEl>
                                          <p:spTgt spid="1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697D-635F-FB0C-3E33-D4789FBA7603}"/>
              </a:ext>
            </a:extLst>
          </p:cNvPr>
          <p:cNvSpPr>
            <a:spLocks noGrp="1"/>
          </p:cNvSpPr>
          <p:nvPr>
            <p:ph type="title"/>
          </p:nvPr>
        </p:nvSpPr>
        <p:spPr/>
        <p:txBody>
          <a:bodyPr>
            <a:normAutofit fontScale="90000"/>
          </a:bodyPr>
          <a:lstStyle/>
          <a:p>
            <a:r>
              <a:rPr lang="en-US" dirty="0"/>
              <a:t>Terraform Modules</a:t>
            </a:r>
          </a:p>
        </p:txBody>
      </p:sp>
      <p:sp>
        <p:nvSpPr>
          <p:cNvPr id="3" name="Slide Number Placeholder 2">
            <a:extLst>
              <a:ext uri="{FF2B5EF4-FFF2-40B4-BE49-F238E27FC236}">
                <a16:creationId xmlns:a16="http://schemas.microsoft.com/office/drawing/2014/main" id="{08C41863-E17E-FF95-A8F2-F255EF1B7F0C}"/>
              </a:ext>
            </a:extLst>
          </p:cNvPr>
          <p:cNvSpPr>
            <a:spLocks noGrp="1"/>
          </p:cNvSpPr>
          <p:nvPr>
            <p:ph type="sldNum" sz="quarter" idx="12"/>
          </p:nvPr>
        </p:nvSpPr>
        <p:spPr/>
        <p:txBody>
          <a:bodyPr/>
          <a:lstStyle/>
          <a:p>
            <a:fld id="{EB4B8DE2-A4E8-46E4-8BBF-D75455EFF32C}" type="slidenum">
              <a:rPr lang="en-US" smtClean="0"/>
              <a:pPr/>
              <a:t>22</a:t>
            </a:fld>
            <a:endParaRPr lang="en-US"/>
          </a:p>
        </p:txBody>
      </p:sp>
      <p:sp>
        <p:nvSpPr>
          <p:cNvPr id="4" name="Rounded Rectangle 3">
            <a:extLst>
              <a:ext uri="{FF2B5EF4-FFF2-40B4-BE49-F238E27FC236}">
                <a16:creationId xmlns:a16="http://schemas.microsoft.com/office/drawing/2014/main" id="{EC5367B5-58D4-C966-C53A-94D04F4DF80C}"/>
              </a:ext>
            </a:extLst>
          </p:cNvPr>
          <p:cNvSpPr/>
          <p:nvPr/>
        </p:nvSpPr>
        <p:spPr>
          <a:xfrm>
            <a:off x="6513560" y="1075948"/>
            <a:ext cx="1357068" cy="8510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err="1">
              <a:solidFill>
                <a:schemeClr val="tx1"/>
              </a:solidFill>
            </a:endParaRPr>
          </a:p>
        </p:txBody>
      </p:sp>
      <p:pic>
        <p:nvPicPr>
          <p:cNvPr id="5" name="Graphic 8" descr="Amazon Simple Storage Service (Amazon S3) service icon.">
            <a:extLst>
              <a:ext uri="{FF2B5EF4-FFF2-40B4-BE49-F238E27FC236}">
                <a16:creationId xmlns:a16="http://schemas.microsoft.com/office/drawing/2014/main" id="{5D84CBFB-20FC-2F1B-4691-376B2C80E08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909387" y="1146565"/>
            <a:ext cx="571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a:extLst>
              <a:ext uri="{FF2B5EF4-FFF2-40B4-BE49-F238E27FC236}">
                <a16:creationId xmlns:a16="http://schemas.microsoft.com/office/drawing/2014/main" id="{D0E3F9E9-928B-6396-8404-285881CA5C0F}"/>
              </a:ext>
            </a:extLst>
          </p:cNvPr>
          <p:cNvSpPr txBox="1">
            <a:spLocks noChangeArrowheads="1"/>
          </p:cNvSpPr>
          <p:nvPr/>
        </p:nvSpPr>
        <p:spPr bwMode="auto">
          <a:xfrm>
            <a:off x="6354556" y="1719255"/>
            <a:ext cx="16799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Arial" panose="020B0604020202020204" pitchFamily="34" charset="0"/>
                <a:ea typeface="Amazon Ember" panose="020B0603020204020204" pitchFamily="34" charset="0"/>
                <a:cs typeface="Arial" panose="020B0604020202020204" pitchFamily="34" charset="0"/>
              </a:rPr>
              <a:t>Amazon S3</a:t>
            </a:r>
          </a:p>
        </p:txBody>
      </p:sp>
      <p:sp>
        <p:nvSpPr>
          <p:cNvPr id="7" name="Rounded Rectangle 6">
            <a:extLst>
              <a:ext uri="{FF2B5EF4-FFF2-40B4-BE49-F238E27FC236}">
                <a16:creationId xmlns:a16="http://schemas.microsoft.com/office/drawing/2014/main" id="{B24BCC89-798D-BFCF-95D9-FF2DC15394B9}"/>
              </a:ext>
            </a:extLst>
          </p:cNvPr>
          <p:cNvSpPr/>
          <p:nvPr/>
        </p:nvSpPr>
        <p:spPr>
          <a:xfrm>
            <a:off x="6513560" y="3416351"/>
            <a:ext cx="1357068" cy="8510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err="1">
              <a:solidFill>
                <a:schemeClr val="tx1"/>
              </a:solidFill>
            </a:endParaRPr>
          </a:p>
        </p:txBody>
      </p:sp>
      <p:pic>
        <p:nvPicPr>
          <p:cNvPr id="10" name="Graphic 23" descr="Amazon DynamoDB service icon.">
            <a:extLst>
              <a:ext uri="{FF2B5EF4-FFF2-40B4-BE49-F238E27FC236}">
                <a16:creationId xmlns:a16="http://schemas.microsoft.com/office/drawing/2014/main" id="{E84E963A-3B7F-7179-B529-F3AA4B6322D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909387" y="3501759"/>
            <a:ext cx="571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2">
            <a:extLst>
              <a:ext uri="{FF2B5EF4-FFF2-40B4-BE49-F238E27FC236}">
                <a16:creationId xmlns:a16="http://schemas.microsoft.com/office/drawing/2014/main" id="{940F99B4-B7D9-5AAA-EDC8-71C66CF91AA4}"/>
              </a:ext>
            </a:extLst>
          </p:cNvPr>
          <p:cNvSpPr txBox="1">
            <a:spLocks noChangeArrowheads="1"/>
          </p:cNvSpPr>
          <p:nvPr/>
        </p:nvSpPr>
        <p:spPr bwMode="auto">
          <a:xfrm>
            <a:off x="6354556" y="4059659"/>
            <a:ext cx="1709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Arial" panose="020B0604020202020204" pitchFamily="34" charset="0"/>
                <a:ea typeface="Amazon Ember" panose="020B0603020204020204" pitchFamily="34" charset="0"/>
                <a:cs typeface="Arial" panose="020B0604020202020204" pitchFamily="34" charset="0"/>
              </a:rPr>
              <a:t>Amazon DynamoDB</a:t>
            </a:r>
          </a:p>
        </p:txBody>
      </p:sp>
      <p:sp>
        <p:nvSpPr>
          <p:cNvPr id="12" name="Rounded Rectangle 11">
            <a:extLst>
              <a:ext uri="{FF2B5EF4-FFF2-40B4-BE49-F238E27FC236}">
                <a16:creationId xmlns:a16="http://schemas.microsoft.com/office/drawing/2014/main" id="{A21A0F50-635A-A876-4F4D-53781007A0D0}"/>
              </a:ext>
            </a:extLst>
          </p:cNvPr>
          <p:cNvSpPr/>
          <p:nvPr/>
        </p:nvSpPr>
        <p:spPr>
          <a:xfrm>
            <a:off x="6513560" y="2238172"/>
            <a:ext cx="1357068" cy="8510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err="1">
              <a:solidFill>
                <a:schemeClr val="tx1"/>
              </a:solidFill>
            </a:endParaRPr>
          </a:p>
        </p:txBody>
      </p:sp>
      <p:pic>
        <p:nvPicPr>
          <p:cNvPr id="15" name="Graphic 19" descr="AWS Identity and Access Management (IAM) service icon.">
            <a:extLst>
              <a:ext uri="{FF2B5EF4-FFF2-40B4-BE49-F238E27FC236}">
                <a16:creationId xmlns:a16="http://schemas.microsoft.com/office/drawing/2014/main" id="{A73DE8B5-1B0B-3C7E-A018-DF7066484741}"/>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884637" y="2312347"/>
            <a:ext cx="571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a:extLst>
              <a:ext uri="{FF2B5EF4-FFF2-40B4-BE49-F238E27FC236}">
                <a16:creationId xmlns:a16="http://schemas.microsoft.com/office/drawing/2014/main" id="{8920060D-D368-C012-4A94-A06AEB2288D3}"/>
              </a:ext>
            </a:extLst>
          </p:cNvPr>
          <p:cNvSpPr txBox="1">
            <a:spLocks noChangeArrowheads="1"/>
          </p:cNvSpPr>
          <p:nvPr/>
        </p:nvSpPr>
        <p:spPr bwMode="auto">
          <a:xfrm>
            <a:off x="6324790" y="2885037"/>
            <a:ext cx="1709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Arial" panose="020B0604020202020204" pitchFamily="34" charset="0"/>
                <a:ea typeface="Amazon Ember" panose="020B0603020204020204" pitchFamily="34" charset="0"/>
                <a:cs typeface="Arial" panose="020B0604020202020204" pitchFamily="34" charset="0"/>
              </a:rPr>
              <a:t>IAM</a:t>
            </a:r>
          </a:p>
        </p:txBody>
      </p:sp>
      <p:sp>
        <p:nvSpPr>
          <p:cNvPr id="17" name="Rounded Rectangle 16">
            <a:extLst>
              <a:ext uri="{FF2B5EF4-FFF2-40B4-BE49-F238E27FC236}">
                <a16:creationId xmlns:a16="http://schemas.microsoft.com/office/drawing/2014/main" id="{AF535F6F-460F-D5AD-CBC8-D51BB41B0918}"/>
              </a:ext>
            </a:extLst>
          </p:cNvPr>
          <p:cNvSpPr/>
          <p:nvPr/>
        </p:nvSpPr>
        <p:spPr>
          <a:xfrm>
            <a:off x="3990241" y="1602411"/>
            <a:ext cx="1357068" cy="85105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200" dirty="0">
                <a:solidFill>
                  <a:schemeClr val="bg1"/>
                </a:solidFill>
              </a:rPr>
              <a:t>S3 </a:t>
            </a:r>
          </a:p>
          <a:p>
            <a:pPr algn="ctr"/>
            <a:r>
              <a:rPr lang="en-US" sz="1200" dirty="0">
                <a:solidFill>
                  <a:schemeClr val="bg1"/>
                </a:solidFill>
              </a:rPr>
              <a:t>Least Privilege </a:t>
            </a:r>
          </a:p>
        </p:txBody>
      </p:sp>
      <p:cxnSp>
        <p:nvCxnSpPr>
          <p:cNvPr id="19" name="Straight Arrow Connector 18">
            <a:extLst>
              <a:ext uri="{FF2B5EF4-FFF2-40B4-BE49-F238E27FC236}">
                <a16:creationId xmlns:a16="http://schemas.microsoft.com/office/drawing/2014/main" id="{95FE59D5-43CF-B942-4EE6-1C6BC0A80959}"/>
              </a:ext>
            </a:extLst>
          </p:cNvPr>
          <p:cNvCxnSpPr>
            <a:stCxn id="17" idx="3"/>
            <a:endCxn id="4" idx="1"/>
          </p:cNvCxnSpPr>
          <p:nvPr/>
        </p:nvCxnSpPr>
        <p:spPr>
          <a:xfrm flipV="1">
            <a:off x="5347309" y="1501477"/>
            <a:ext cx="1166251" cy="52646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03325D4-7E49-118C-0A93-686E5B28F2CC}"/>
              </a:ext>
            </a:extLst>
          </p:cNvPr>
          <p:cNvCxnSpPr>
            <a:cxnSpLocks/>
            <a:stCxn id="17" idx="3"/>
          </p:cNvCxnSpPr>
          <p:nvPr/>
        </p:nvCxnSpPr>
        <p:spPr>
          <a:xfrm>
            <a:off x="5347309" y="2027940"/>
            <a:ext cx="1166251" cy="518767"/>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3525FC61-2ECC-1605-D910-DAAD11BDFF5F}"/>
              </a:ext>
            </a:extLst>
          </p:cNvPr>
          <p:cNvSpPr/>
          <p:nvPr/>
        </p:nvSpPr>
        <p:spPr>
          <a:xfrm>
            <a:off x="3982457" y="2879831"/>
            <a:ext cx="1357068" cy="85105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200" dirty="0">
                <a:solidFill>
                  <a:schemeClr val="bg1"/>
                </a:solidFill>
              </a:rPr>
              <a:t>DynamoDB</a:t>
            </a:r>
          </a:p>
          <a:p>
            <a:pPr algn="ctr"/>
            <a:r>
              <a:rPr lang="en-US" sz="1200" dirty="0">
                <a:solidFill>
                  <a:schemeClr val="bg1"/>
                </a:solidFill>
              </a:rPr>
              <a:t>Least Privilege</a:t>
            </a:r>
          </a:p>
        </p:txBody>
      </p:sp>
      <p:cxnSp>
        <p:nvCxnSpPr>
          <p:cNvPr id="30" name="Straight Arrow Connector 29">
            <a:extLst>
              <a:ext uri="{FF2B5EF4-FFF2-40B4-BE49-F238E27FC236}">
                <a16:creationId xmlns:a16="http://schemas.microsoft.com/office/drawing/2014/main" id="{F78E5DD3-24A0-C94B-86FF-DE01EBC59F8E}"/>
              </a:ext>
            </a:extLst>
          </p:cNvPr>
          <p:cNvCxnSpPr>
            <a:cxnSpLocks/>
            <a:stCxn id="29" idx="3"/>
            <a:endCxn id="7" idx="1"/>
          </p:cNvCxnSpPr>
          <p:nvPr/>
        </p:nvCxnSpPr>
        <p:spPr>
          <a:xfrm>
            <a:off x="5339526" y="3305360"/>
            <a:ext cx="1174034" cy="53652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36DFD9C-EDA7-69C1-2D05-58721D9E41B5}"/>
              </a:ext>
            </a:extLst>
          </p:cNvPr>
          <p:cNvCxnSpPr>
            <a:cxnSpLocks/>
            <a:stCxn id="29" idx="3"/>
          </p:cNvCxnSpPr>
          <p:nvPr/>
        </p:nvCxnSpPr>
        <p:spPr>
          <a:xfrm flipV="1">
            <a:off x="5339526" y="2756939"/>
            <a:ext cx="1174034" cy="54842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5EE527B-77BB-9F6A-D0C8-DE32D08FBF75}"/>
              </a:ext>
            </a:extLst>
          </p:cNvPr>
          <p:cNvSpPr txBox="1"/>
          <p:nvPr/>
        </p:nvSpPr>
        <p:spPr>
          <a:xfrm>
            <a:off x="6572231" y="748458"/>
            <a:ext cx="1274388" cy="253916"/>
          </a:xfrm>
          <a:prstGeom prst="rect">
            <a:avLst/>
          </a:prstGeom>
          <a:noFill/>
        </p:spPr>
        <p:txBody>
          <a:bodyPr wrap="none" lIns="0" rIns="0" rtlCol="0">
            <a:spAutoFit/>
          </a:bodyPr>
          <a:lstStyle/>
          <a:p>
            <a:pPr algn="l"/>
            <a:r>
              <a:rPr lang="en-US" sz="1050" dirty="0"/>
              <a:t>Terraform Resources</a:t>
            </a:r>
          </a:p>
        </p:txBody>
      </p:sp>
      <p:sp>
        <p:nvSpPr>
          <p:cNvPr id="43" name="TextBox 42">
            <a:extLst>
              <a:ext uri="{FF2B5EF4-FFF2-40B4-BE49-F238E27FC236}">
                <a16:creationId xmlns:a16="http://schemas.microsoft.com/office/drawing/2014/main" id="{329C3CE0-A7CF-6D6F-04F4-2926CF58326D}"/>
              </a:ext>
            </a:extLst>
          </p:cNvPr>
          <p:cNvSpPr txBox="1"/>
          <p:nvPr/>
        </p:nvSpPr>
        <p:spPr>
          <a:xfrm>
            <a:off x="4086557" y="1256127"/>
            <a:ext cx="1139736" cy="253916"/>
          </a:xfrm>
          <a:prstGeom prst="rect">
            <a:avLst/>
          </a:prstGeom>
          <a:noFill/>
        </p:spPr>
        <p:txBody>
          <a:bodyPr wrap="none" lIns="0" rIns="0" rtlCol="0">
            <a:spAutoFit/>
          </a:bodyPr>
          <a:lstStyle/>
          <a:p>
            <a:pPr algn="l"/>
            <a:r>
              <a:rPr lang="en-US" sz="1050" dirty="0"/>
              <a:t>Terraform Modules</a:t>
            </a:r>
          </a:p>
        </p:txBody>
      </p:sp>
      <p:sp>
        <p:nvSpPr>
          <p:cNvPr id="50" name="Rounded Rectangle 49">
            <a:extLst>
              <a:ext uri="{FF2B5EF4-FFF2-40B4-BE49-F238E27FC236}">
                <a16:creationId xmlns:a16="http://schemas.microsoft.com/office/drawing/2014/main" id="{AE5209EB-1462-E0BA-C8BF-CC2ABFD1B9E0}"/>
              </a:ext>
            </a:extLst>
          </p:cNvPr>
          <p:cNvSpPr/>
          <p:nvPr/>
        </p:nvSpPr>
        <p:spPr>
          <a:xfrm>
            <a:off x="1672541" y="2246963"/>
            <a:ext cx="1357068" cy="851057"/>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200" dirty="0">
                <a:solidFill>
                  <a:schemeClr val="bg1"/>
                </a:solidFill>
              </a:rPr>
              <a:t>Application 1</a:t>
            </a:r>
          </a:p>
        </p:txBody>
      </p:sp>
      <p:sp>
        <p:nvSpPr>
          <p:cNvPr id="52" name="TextBox 51">
            <a:extLst>
              <a:ext uri="{FF2B5EF4-FFF2-40B4-BE49-F238E27FC236}">
                <a16:creationId xmlns:a16="http://schemas.microsoft.com/office/drawing/2014/main" id="{8B532611-D0D0-6AB7-A9E9-9567546D77F9}"/>
              </a:ext>
            </a:extLst>
          </p:cNvPr>
          <p:cNvSpPr txBox="1"/>
          <p:nvPr/>
        </p:nvSpPr>
        <p:spPr>
          <a:xfrm>
            <a:off x="1761170" y="1934582"/>
            <a:ext cx="1179810" cy="253916"/>
          </a:xfrm>
          <a:prstGeom prst="rect">
            <a:avLst/>
          </a:prstGeom>
          <a:noFill/>
        </p:spPr>
        <p:txBody>
          <a:bodyPr wrap="none" lIns="0" rIns="0" rtlCol="0">
            <a:spAutoFit/>
          </a:bodyPr>
          <a:lstStyle/>
          <a:p>
            <a:pPr algn="l"/>
            <a:r>
              <a:rPr lang="en-US" sz="1050" dirty="0"/>
              <a:t>Aggregated Module</a:t>
            </a:r>
          </a:p>
        </p:txBody>
      </p:sp>
      <p:cxnSp>
        <p:nvCxnSpPr>
          <p:cNvPr id="54" name="Straight Arrow Connector 53">
            <a:extLst>
              <a:ext uri="{FF2B5EF4-FFF2-40B4-BE49-F238E27FC236}">
                <a16:creationId xmlns:a16="http://schemas.microsoft.com/office/drawing/2014/main" id="{B2F1B66F-6A6B-5B0E-F589-AE459EEF642B}"/>
              </a:ext>
            </a:extLst>
          </p:cNvPr>
          <p:cNvCxnSpPr>
            <a:stCxn id="50" idx="3"/>
            <a:endCxn id="17" idx="1"/>
          </p:cNvCxnSpPr>
          <p:nvPr/>
        </p:nvCxnSpPr>
        <p:spPr>
          <a:xfrm flipV="1">
            <a:off x="3029609" y="2027940"/>
            <a:ext cx="960632" cy="644552"/>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96B8651-66B2-018E-30E6-D624FA3F83DD}"/>
              </a:ext>
            </a:extLst>
          </p:cNvPr>
          <p:cNvCxnSpPr>
            <a:cxnSpLocks/>
            <a:stCxn id="50" idx="3"/>
            <a:endCxn id="29" idx="1"/>
          </p:cNvCxnSpPr>
          <p:nvPr/>
        </p:nvCxnSpPr>
        <p:spPr>
          <a:xfrm>
            <a:off x="3029609" y="2672492"/>
            <a:ext cx="952849" cy="63286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1918AAE6-4F49-2757-E3AB-E75B72406E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4782" y="2849267"/>
            <a:ext cx="363764" cy="363764"/>
          </a:xfrm>
          <a:prstGeom prst="rect">
            <a:avLst/>
          </a:prstGeom>
        </p:spPr>
      </p:pic>
      <p:pic>
        <p:nvPicPr>
          <p:cNvPr id="23" name="Graphic 22">
            <a:extLst>
              <a:ext uri="{FF2B5EF4-FFF2-40B4-BE49-F238E27FC236}">
                <a16:creationId xmlns:a16="http://schemas.microsoft.com/office/drawing/2014/main" id="{15384606-9BBE-5308-C094-5866B5716C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4782" y="1560510"/>
            <a:ext cx="363764" cy="363764"/>
          </a:xfrm>
          <a:prstGeom prst="rect">
            <a:avLst/>
          </a:prstGeom>
        </p:spPr>
      </p:pic>
      <p:pic>
        <p:nvPicPr>
          <p:cNvPr id="24" name="Graphic 23">
            <a:extLst>
              <a:ext uri="{FF2B5EF4-FFF2-40B4-BE49-F238E27FC236}">
                <a16:creationId xmlns:a16="http://schemas.microsoft.com/office/drawing/2014/main" id="{CCB4CF5A-8155-6D64-D712-49A1C3013E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13560" y="1033837"/>
            <a:ext cx="363764" cy="363764"/>
          </a:xfrm>
          <a:prstGeom prst="rect">
            <a:avLst/>
          </a:prstGeom>
        </p:spPr>
      </p:pic>
      <p:pic>
        <p:nvPicPr>
          <p:cNvPr id="25" name="Graphic 24">
            <a:extLst>
              <a:ext uri="{FF2B5EF4-FFF2-40B4-BE49-F238E27FC236}">
                <a16:creationId xmlns:a16="http://schemas.microsoft.com/office/drawing/2014/main" id="{3B9A74A1-4717-EBD5-015E-3DAEC741F1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13560" y="2220064"/>
            <a:ext cx="363764" cy="363764"/>
          </a:xfrm>
          <a:prstGeom prst="rect">
            <a:avLst/>
          </a:prstGeom>
        </p:spPr>
      </p:pic>
      <p:pic>
        <p:nvPicPr>
          <p:cNvPr id="26" name="Graphic 25">
            <a:extLst>
              <a:ext uri="{FF2B5EF4-FFF2-40B4-BE49-F238E27FC236}">
                <a16:creationId xmlns:a16="http://schemas.microsoft.com/office/drawing/2014/main" id="{1E0CB4F0-59F7-DE45-95C1-EC1266D462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03621" y="3379053"/>
            <a:ext cx="363764" cy="363764"/>
          </a:xfrm>
          <a:prstGeom prst="rect">
            <a:avLst/>
          </a:prstGeom>
        </p:spPr>
      </p:pic>
      <p:pic>
        <p:nvPicPr>
          <p:cNvPr id="27" name="Graphic 26">
            <a:extLst>
              <a:ext uri="{FF2B5EF4-FFF2-40B4-BE49-F238E27FC236}">
                <a16:creationId xmlns:a16="http://schemas.microsoft.com/office/drawing/2014/main" id="{42DEDA84-E0CD-C0E9-9DFC-BA477E992E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77924" y="2207986"/>
            <a:ext cx="363764" cy="363764"/>
          </a:xfrm>
          <a:prstGeom prst="rect">
            <a:avLst/>
          </a:prstGeom>
        </p:spPr>
      </p:pic>
    </p:spTree>
    <p:extLst>
      <p:ext uri="{BB962C8B-B14F-4D97-AF65-F5344CB8AC3E}">
        <p14:creationId xmlns:p14="http://schemas.microsoft.com/office/powerpoint/2010/main" val="224750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11" grpId="0"/>
      <p:bldP spid="12" grpId="0" animBg="1"/>
      <p:bldP spid="16" grpId="0"/>
      <p:bldP spid="17" grpId="0" animBg="1"/>
      <p:bldP spid="29" grpId="0" animBg="1"/>
      <p:bldP spid="39" grpId="0"/>
      <p:bldP spid="43" grpId="0"/>
      <p:bldP spid="50" grpId="0" animBg="1"/>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6EF56B-4CC1-94AC-5F5A-D1D94AC1F692}"/>
              </a:ext>
            </a:extLst>
          </p:cNvPr>
          <p:cNvSpPr/>
          <p:nvPr/>
        </p:nvSpPr>
        <p:spPr>
          <a:xfrm>
            <a:off x="686114" y="927236"/>
            <a:ext cx="4735387" cy="3467112"/>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r>
              <a:rPr lang="en-US" sz="900" dirty="0">
                <a:solidFill>
                  <a:schemeClr val="accent2"/>
                </a:solidFill>
                <a:latin typeface="Arial" panose="020B0604020202020204" pitchFamily="34" charset="0"/>
                <a:cs typeface="Arial" panose="020B0604020202020204" pitchFamily="34" charset="0"/>
              </a:rPr>
              <a:t>Amazon EKS</a:t>
            </a:r>
          </a:p>
        </p:txBody>
      </p:sp>
      <p:pic>
        <p:nvPicPr>
          <p:cNvPr id="7" name="Graphic 23">
            <a:extLst>
              <a:ext uri="{FF2B5EF4-FFF2-40B4-BE49-F238E27FC236}">
                <a16:creationId xmlns:a16="http://schemas.microsoft.com/office/drawing/2014/main" id="{EEE32E04-93D3-3395-7896-7B75CF25F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114" y="927236"/>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A6E703E0-2E9B-13F4-2FD7-88AE86609E1B}"/>
              </a:ext>
            </a:extLst>
          </p:cNvPr>
          <p:cNvSpPr/>
          <p:nvPr/>
        </p:nvSpPr>
        <p:spPr>
          <a:xfrm>
            <a:off x="1413266" y="2614562"/>
            <a:ext cx="1108820" cy="666752"/>
          </a:xfrm>
          <a:prstGeom prst="rect">
            <a:avLst/>
          </a:prstGeom>
          <a:solidFill>
            <a:schemeClr val="accent2">
              <a:lumMod val="50000"/>
              <a:lumOff val="5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r>
              <a:rPr lang="en-US" sz="9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TF Controller</a:t>
            </a:r>
          </a:p>
        </p:txBody>
      </p:sp>
      <p:sp>
        <p:nvSpPr>
          <p:cNvPr id="12" name="Rectangle 11">
            <a:extLst>
              <a:ext uri="{FF2B5EF4-FFF2-40B4-BE49-F238E27FC236}">
                <a16:creationId xmlns:a16="http://schemas.microsoft.com/office/drawing/2014/main" id="{BE54ADAF-0CC1-BF63-3E27-7455BB44E561}"/>
              </a:ext>
            </a:extLst>
          </p:cNvPr>
          <p:cNvSpPr/>
          <p:nvPr/>
        </p:nvSpPr>
        <p:spPr>
          <a:xfrm>
            <a:off x="1207253" y="1249035"/>
            <a:ext cx="3960242" cy="294593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r>
              <a:rPr lang="en-US" sz="9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flux-system</a:t>
            </a:r>
            <a:r>
              <a:rPr lang="en-US" sz="9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 Namespace</a:t>
            </a:r>
          </a:p>
        </p:txBody>
      </p:sp>
      <p:sp>
        <p:nvSpPr>
          <p:cNvPr id="14" name="Rectangle 13">
            <a:extLst>
              <a:ext uri="{FF2B5EF4-FFF2-40B4-BE49-F238E27FC236}">
                <a16:creationId xmlns:a16="http://schemas.microsoft.com/office/drawing/2014/main" id="{AADF90B3-6353-1FB7-711B-E46F6A57E499}"/>
              </a:ext>
            </a:extLst>
          </p:cNvPr>
          <p:cNvSpPr/>
          <p:nvPr/>
        </p:nvSpPr>
        <p:spPr>
          <a:xfrm>
            <a:off x="1391066" y="1610913"/>
            <a:ext cx="1131107" cy="666752"/>
          </a:xfrm>
          <a:prstGeom prst="rect">
            <a:avLst/>
          </a:prstGeom>
          <a:solidFill>
            <a:schemeClr val="accent2">
              <a:lumMod val="50000"/>
              <a:lumOff val="5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r>
              <a:rPr lang="en-US" sz="9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Source Controller</a:t>
            </a:r>
          </a:p>
        </p:txBody>
      </p:sp>
      <p:sp>
        <p:nvSpPr>
          <p:cNvPr id="19" name="Rectangle 18">
            <a:extLst>
              <a:ext uri="{FF2B5EF4-FFF2-40B4-BE49-F238E27FC236}">
                <a16:creationId xmlns:a16="http://schemas.microsoft.com/office/drawing/2014/main" id="{EBA26FF9-316D-0101-E973-B5340F8B9440}"/>
              </a:ext>
            </a:extLst>
          </p:cNvPr>
          <p:cNvSpPr/>
          <p:nvPr/>
        </p:nvSpPr>
        <p:spPr>
          <a:xfrm>
            <a:off x="2951057" y="2614562"/>
            <a:ext cx="2015238" cy="666752"/>
          </a:xfrm>
          <a:prstGeom prst="rect">
            <a:avLst/>
          </a:prstGeom>
          <a:solidFill>
            <a:schemeClr val="accent2">
              <a:lumMod val="50000"/>
              <a:lumOff val="5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r>
              <a:rPr lang="en-US" sz="9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TF-Runner</a:t>
            </a:r>
          </a:p>
        </p:txBody>
      </p:sp>
      <p:sp>
        <p:nvSpPr>
          <p:cNvPr id="22" name="Rectangle 21">
            <a:extLst>
              <a:ext uri="{FF2B5EF4-FFF2-40B4-BE49-F238E27FC236}">
                <a16:creationId xmlns:a16="http://schemas.microsoft.com/office/drawing/2014/main" id="{BFBA4833-378D-4082-755E-6149C4B47AF2}"/>
              </a:ext>
            </a:extLst>
          </p:cNvPr>
          <p:cNvSpPr/>
          <p:nvPr/>
        </p:nvSpPr>
        <p:spPr>
          <a:xfrm>
            <a:off x="2951057" y="1610913"/>
            <a:ext cx="2015238" cy="666752"/>
          </a:xfrm>
          <a:prstGeom prst="rect">
            <a:avLst/>
          </a:prstGeom>
          <a:solidFill>
            <a:schemeClr val="accent2">
              <a:lumMod val="50000"/>
              <a:lumOff val="5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r>
              <a:rPr lang="en-US" sz="9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TF-1</a:t>
            </a:r>
          </a:p>
        </p:txBody>
      </p:sp>
      <p:pic>
        <p:nvPicPr>
          <p:cNvPr id="1026" name="Picture 2">
            <a:extLst>
              <a:ext uri="{FF2B5EF4-FFF2-40B4-BE49-F238E27FC236}">
                <a16:creationId xmlns:a16="http://schemas.microsoft.com/office/drawing/2014/main" id="{5043BBE9-0444-2223-BEBA-4EEBA19B0B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1088" y="2865200"/>
            <a:ext cx="353961"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3638BAB-09CC-3BCB-E2D4-28833F7DC4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4216" y="2850198"/>
            <a:ext cx="353961"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1D037FF-3BF0-2276-30F6-E0DEBB2D2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6300" y="1870533"/>
            <a:ext cx="353961" cy="3429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C2218B3C-9618-C7BD-441B-BEB906C3EE9F}"/>
              </a:ext>
            </a:extLst>
          </p:cNvPr>
          <p:cNvSpPr/>
          <p:nvPr/>
        </p:nvSpPr>
        <p:spPr>
          <a:xfrm>
            <a:off x="6216743" y="3031187"/>
            <a:ext cx="2091041" cy="1203822"/>
          </a:xfrm>
          <a:prstGeom prst="rect">
            <a:avLst/>
          </a:prstGeom>
          <a:solidFill>
            <a:schemeClr val="accent2">
              <a:lumMod val="50000"/>
              <a:lumOff val="5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r>
              <a:rPr lang="en-US" sz="9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Managed Resources</a:t>
            </a:r>
          </a:p>
        </p:txBody>
      </p:sp>
      <p:pic>
        <p:nvPicPr>
          <p:cNvPr id="27" name="Graphic 26">
            <a:extLst>
              <a:ext uri="{FF2B5EF4-FFF2-40B4-BE49-F238E27FC236}">
                <a16:creationId xmlns:a16="http://schemas.microsoft.com/office/drawing/2014/main" id="{52F15445-F829-6B40-C42D-19242F8E76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0100" y="3399809"/>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23">
            <a:extLst>
              <a:ext uri="{FF2B5EF4-FFF2-40B4-BE49-F238E27FC236}">
                <a16:creationId xmlns:a16="http://schemas.microsoft.com/office/drawing/2014/main" id="{67BE1025-A41F-6442-2223-CCC453BB9C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3024" y="3399809"/>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2">
            <a:extLst>
              <a:ext uri="{FF2B5EF4-FFF2-40B4-BE49-F238E27FC236}">
                <a16:creationId xmlns:a16="http://schemas.microsoft.com/office/drawing/2014/main" id="{B8F9D35F-6AEF-71B3-6C33-F878A580B054}"/>
              </a:ext>
            </a:extLst>
          </p:cNvPr>
          <p:cNvSpPr txBox="1">
            <a:spLocks noChangeArrowheads="1"/>
          </p:cNvSpPr>
          <p:nvPr/>
        </p:nvSpPr>
        <p:spPr bwMode="auto">
          <a:xfrm>
            <a:off x="7235746" y="3872057"/>
            <a:ext cx="118301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chemeClr val="accent2"/>
                </a:solidFill>
                <a:latin typeface="Arial" panose="020B0604020202020204" pitchFamily="34" charset="0"/>
                <a:ea typeface="Amazon Ember" panose="020B0603020204020204" pitchFamily="34" charset="0"/>
                <a:cs typeface="Arial" panose="020B0604020202020204" pitchFamily="34" charset="0"/>
              </a:rPr>
              <a:t>DynamoDB</a:t>
            </a:r>
          </a:p>
        </p:txBody>
      </p:sp>
      <p:sp>
        <p:nvSpPr>
          <p:cNvPr id="31" name="TextBox 12">
            <a:extLst>
              <a:ext uri="{FF2B5EF4-FFF2-40B4-BE49-F238E27FC236}">
                <a16:creationId xmlns:a16="http://schemas.microsoft.com/office/drawing/2014/main" id="{4714BCEC-008D-3C47-4A0B-1AF793ADA068}"/>
              </a:ext>
            </a:extLst>
          </p:cNvPr>
          <p:cNvSpPr txBox="1">
            <a:spLocks noChangeArrowheads="1"/>
          </p:cNvSpPr>
          <p:nvPr/>
        </p:nvSpPr>
        <p:spPr bwMode="auto">
          <a:xfrm>
            <a:off x="6257821" y="3859767"/>
            <a:ext cx="9960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chemeClr val="accent2"/>
                </a:solidFill>
                <a:latin typeface="Arial" panose="020B0604020202020204" pitchFamily="34" charset="0"/>
                <a:ea typeface="Amazon Ember" panose="020B0603020204020204" pitchFamily="34" charset="0"/>
                <a:cs typeface="Arial" panose="020B0604020202020204" pitchFamily="34" charset="0"/>
              </a:rPr>
              <a:t>SQS</a:t>
            </a:r>
          </a:p>
        </p:txBody>
      </p:sp>
      <p:cxnSp>
        <p:nvCxnSpPr>
          <p:cNvPr id="34" name="Straight Arrow Connector 33">
            <a:extLst>
              <a:ext uri="{FF2B5EF4-FFF2-40B4-BE49-F238E27FC236}">
                <a16:creationId xmlns:a16="http://schemas.microsoft.com/office/drawing/2014/main" id="{EEC76895-518D-118C-2F8D-A7ECC9447856}"/>
              </a:ext>
            </a:extLst>
          </p:cNvPr>
          <p:cNvCxnSpPr>
            <a:cxnSpLocks/>
          </p:cNvCxnSpPr>
          <p:nvPr/>
        </p:nvCxnSpPr>
        <p:spPr>
          <a:xfrm flipV="1">
            <a:off x="1956619" y="2264095"/>
            <a:ext cx="0" cy="300481"/>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0B46EA5-1FAE-0247-C7D1-187427D5D0A8}"/>
              </a:ext>
            </a:extLst>
          </p:cNvPr>
          <p:cNvCxnSpPr>
            <a:cxnSpLocks/>
          </p:cNvCxnSpPr>
          <p:nvPr/>
        </p:nvCxnSpPr>
        <p:spPr>
          <a:xfrm>
            <a:off x="2522173" y="2955203"/>
            <a:ext cx="380612" cy="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624BF58-3000-C1F2-5B0A-DF1A23B03B3A}"/>
              </a:ext>
            </a:extLst>
          </p:cNvPr>
          <p:cNvCxnSpPr>
            <a:cxnSpLocks/>
          </p:cNvCxnSpPr>
          <p:nvPr/>
        </p:nvCxnSpPr>
        <p:spPr>
          <a:xfrm flipV="1">
            <a:off x="2550124" y="2256355"/>
            <a:ext cx="380612" cy="332807"/>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CA068C3-DDEE-3894-8CF6-E95FEB1030A7}"/>
              </a:ext>
            </a:extLst>
          </p:cNvPr>
          <p:cNvSpPr/>
          <p:nvPr/>
        </p:nvSpPr>
        <p:spPr>
          <a:xfrm>
            <a:off x="2951058" y="3531357"/>
            <a:ext cx="920792" cy="559852"/>
          </a:xfrm>
          <a:prstGeom prst="rect">
            <a:avLst/>
          </a:prstGeom>
          <a:solidFill>
            <a:schemeClr val="accent2">
              <a:lumMod val="50000"/>
              <a:lumOff val="5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r>
              <a:rPr lang="en-US" sz="9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Secret</a:t>
            </a:r>
          </a:p>
          <a:p>
            <a:pPr algn="ctr">
              <a:defRPr/>
            </a:pPr>
            <a:br>
              <a:rPr lang="en-US" sz="9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br>
            <a:r>
              <a:rPr lang="en-US" sz="788" dirty="0" err="1">
                <a:solidFill>
                  <a:schemeClr val="accent2"/>
                </a:solidFill>
                <a:latin typeface="Menlo" panose="020B0609030804020204" pitchFamily="49" charset="0"/>
                <a:ea typeface="Menlo" panose="020B0609030804020204" pitchFamily="49" charset="0"/>
                <a:cs typeface="Menlo" panose="020B0609030804020204" pitchFamily="49" charset="0"/>
              </a:rPr>
              <a:t>tfplan</a:t>
            </a:r>
            <a:endParaRPr lang="en-US" sz="788" dirty="0">
              <a:solidFill>
                <a:schemeClr val="accent2"/>
              </a:solidFill>
              <a:latin typeface="Menlo" panose="020B0609030804020204" pitchFamily="49" charset="0"/>
              <a:ea typeface="Menlo" panose="020B0609030804020204" pitchFamily="49" charset="0"/>
              <a:cs typeface="Menlo" panose="020B0609030804020204" pitchFamily="49" charset="0"/>
            </a:endParaRPr>
          </a:p>
        </p:txBody>
      </p:sp>
      <p:sp>
        <p:nvSpPr>
          <p:cNvPr id="58" name="Rectangle 57">
            <a:extLst>
              <a:ext uri="{FF2B5EF4-FFF2-40B4-BE49-F238E27FC236}">
                <a16:creationId xmlns:a16="http://schemas.microsoft.com/office/drawing/2014/main" id="{978FE043-18F7-96B0-7DDA-C0A076D66B16}"/>
              </a:ext>
            </a:extLst>
          </p:cNvPr>
          <p:cNvSpPr/>
          <p:nvPr/>
        </p:nvSpPr>
        <p:spPr>
          <a:xfrm>
            <a:off x="4053472" y="3536162"/>
            <a:ext cx="920792" cy="559851"/>
          </a:xfrm>
          <a:prstGeom prst="rect">
            <a:avLst/>
          </a:prstGeom>
          <a:solidFill>
            <a:schemeClr val="accent2">
              <a:lumMod val="50000"/>
              <a:lumOff val="5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r>
              <a:rPr lang="en-US" sz="9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Secret</a:t>
            </a:r>
          </a:p>
          <a:p>
            <a:pPr algn="ctr">
              <a:defRPr/>
            </a:pPr>
            <a:br>
              <a:rPr lang="en-US" sz="9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br>
            <a:r>
              <a:rPr lang="en-US" sz="900" dirty="0" err="1">
                <a:solidFill>
                  <a:schemeClr val="accent2"/>
                </a:solidFill>
                <a:latin typeface="Menlo" panose="020B0609030804020204" pitchFamily="49" charset="0"/>
                <a:ea typeface="Menlo" panose="020B0609030804020204" pitchFamily="49" charset="0"/>
                <a:cs typeface="Menlo" panose="020B0609030804020204" pitchFamily="49" charset="0"/>
              </a:rPr>
              <a:t>tfstate</a:t>
            </a:r>
            <a:endParaRPr lang="en-US" sz="9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60" name="Elbow Connector 59">
            <a:extLst>
              <a:ext uri="{FF2B5EF4-FFF2-40B4-BE49-F238E27FC236}">
                <a16:creationId xmlns:a16="http://schemas.microsoft.com/office/drawing/2014/main" id="{6AA0A507-17B4-C4CF-0182-109F72824134}"/>
              </a:ext>
            </a:extLst>
          </p:cNvPr>
          <p:cNvCxnSpPr>
            <a:cxnSpLocks/>
            <a:stCxn id="19" idx="2"/>
            <a:endCxn id="58" idx="1"/>
          </p:cNvCxnSpPr>
          <p:nvPr/>
        </p:nvCxnSpPr>
        <p:spPr>
          <a:xfrm rot="16200000" flipH="1">
            <a:off x="3738686" y="3501303"/>
            <a:ext cx="534774" cy="94795"/>
          </a:xfrm>
          <a:prstGeom prst="bentConnector2">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9B7BA2F6-E825-028C-B0EC-7211D8AD9D8D}"/>
              </a:ext>
            </a:extLst>
          </p:cNvPr>
          <p:cNvCxnSpPr>
            <a:cxnSpLocks/>
          </p:cNvCxnSpPr>
          <p:nvPr/>
        </p:nvCxnSpPr>
        <p:spPr>
          <a:xfrm rot="5400000">
            <a:off x="3677794" y="3533586"/>
            <a:ext cx="477578" cy="87164"/>
          </a:xfrm>
          <a:prstGeom prst="bentConnector2">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047" name="Rectangle 1046">
            <a:extLst>
              <a:ext uri="{FF2B5EF4-FFF2-40B4-BE49-F238E27FC236}">
                <a16:creationId xmlns:a16="http://schemas.microsoft.com/office/drawing/2014/main" id="{130E98AC-4096-81E7-4E4F-3BCFC1294006}"/>
              </a:ext>
            </a:extLst>
          </p:cNvPr>
          <p:cNvSpPr/>
          <p:nvPr/>
        </p:nvSpPr>
        <p:spPr>
          <a:xfrm>
            <a:off x="6216743" y="1340871"/>
            <a:ext cx="2091041" cy="1203822"/>
          </a:xfrm>
          <a:prstGeom prst="rect">
            <a:avLst/>
          </a:prstGeom>
          <a:solidFill>
            <a:schemeClr val="accent2">
              <a:lumMod val="50000"/>
              <a:lumOff val="5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r>
              <a:rPr lang="en-US" sz="9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Git Repository</a:t>
            </a:r>
          </a:p>
        </p:txBody>
      </p:sp>
      <p:cxnSp>
        <p:nvCxnSpPr>
          <p:cNvPr id="1051" name="Elbow Connector 1050">
            <a:extLst>
              <a:ext uri="{FF2B5EF4-FFF2-40B4-BE49-F238E27FC236}">
                <a16:creationId xmlns:a16="http://schemas.microsoft.com/office/drawing/2014/main" id="{AF7E991B-94C5-6497-7E50-F0C0B695DC63}"/>
              </a:ext>
            </a:extLst>
          </p:cNvPr>
          <p:cNvCxnSpPr>
            <a:stCxn id="1047" idx="1"/>
            <a:endCxn id="22" idx="3"/>
          </p:cNvCxnSpPr>
          <p:nvPr/>
        </p:nvCxnSpPr>
        <p:spPr>
          <a:xfrm rot="10800000" flipV="1">
            <a:off x="4966297" y="1942782"/>
            <a:ext cx="1250447" cy="1507"/>
          </a:xfrm>
          <a:prstGeom prst="bentConnector3">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054" name="Elbow Connector 1053">
            <a:extLst>
              <a:ext uri="{FF2B5EF4-FFF2-40B4-BE49-F238E27FC236}">
                <a16:creationId xmlns:a16="http://schemas.microsoft.com/office/drawing/2014/main" id="{A9DE20C6-A847-F12D-E5DA-1D17A629C84B}"/>
              </a:ext>
            </a:extLst>
          </p:cNvPr>
          <p:cNvCxnSpPr>
            <a:stCxn id="19" idx="3"/>
            <a:endCxn id="26" idx="1"/>
          </p:cNvCxnSpPr>
          <p:nvPr/>
        </p:nvCxnSpPr>
        <p:spPr>
          <a:xfrm>
            <a:off x="4966296" y="2947938"/>
            <a:ext cx="1250447" cy="685160"/>
          </a:xfrm>
          <a:prstGeom prst="bentConnector3">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pic>
        <p:nvPicPr>
          <p:cNvPr id="1055" name="Picture 14" descr="Helm logo transparent PNG - StickPNG">
            <a:extLst>
              <a:ext uri="{FF2B5EF4-FFF2-40B4-BE49-F238E27FC236}">
                <a16:creationId xmlns:a16="http://schemas.microsoft.com/office/drawing/2014/main" id="{47130377-5315-BE90-4524-9CE1F22F57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69684" y="1771331"/>
            <a:ext cx="342900" cy="342900"/>
          </a:xfrm>
          <a:prstGeom prst="rect">
            <a:avLst/>
          </a:prstGeom>
          <a:noFill/>
          <a:effectLst>
            <a:glow>
              <a:schemeClr val="tx1"/>
            </a:glow>
          </a:effectLst>
          <a:extLst>
            <a:ext uri="{909E8E84-426E-40DD-AFC4-6F175D3DCCD1}">
              <a14:hiddenFill xmlns:a14="http://schemas.microsoft.com/office/drawing/2010/main">
                <a:solidFill>
                  <a:srgbClr val="FFFFFF"/>
                </a:solidFill>
              </a14:hiddenFill>
            </a:ext>
          </a:extLst>
        </p:spPr>
      </p:pic>
      <p:sp>
        <p:nvSpPr>
          <p:cNvPr id="1057" name="TextBox 1056">
            <a:extLst>
              <a:ext uri="{FF2B5EF4-FFF2-40B4-BE49-F238E27FC236}">
                <a16:creationId xmlns:a16="http://schemas.microsoft.com/office/drawing/2014/main" id="{C6B0D20C-2741-98F6-AB6A-D418644BD995}"/>
              </a:ext>
            </a:extLst>
          </p:cNvPr>
          <p:cNvSpPr txBox="1"/>
          <p:nvPr/>
        </p:nvSpPr>
        <p:spPr>
          <a:xfrm>
            <a:off x="6846269" y="1827365"/>
            <a:ext cx="1197818" cy="253916"/>
          </a:xfrm>
          <a:prstGeom prst="rect">
            <a:avLst/>
          </a:prstGeom>
          <a:noFill/>
          <a:ln>
            <a:noFill/>
          </a:ln>
        </p:spPr>
        <p:txBody>
          <a:bodyPr wrap="square" rtlCol="0">
            <a:spAutoFit/>
          </a:bodyPr>
          <a:lstStyle/>
          <a:p>
            <a:pPr algn="ctr" defTabSz="685703">
              <a:defRPr/>
            </a:pPr>
            <a:r>
              <a:rPr lang="en-GB" sz="1050" dirty="0">
                <a:solidFill>
                  <a:schemeClr val="accent2"/>
                </a:solidFill>
              </a:rPr>
              <a:t>Terraform CRD</a:t>
            </a:r>
          </a:p>
        </p:txBody>
      </p:sp>
      <p:pic>
        <p:nvPicPr>
          <p:cNvPr id="6" name="Picture 4">
            <a:extLst>
              <a:ext uri="{FF2B5EF4-FFF2-40B4-BE49-F238E27FC236}">
                <a16:creationId xmlns:a16="http://schemas.microsoft.com/office/drawing/2014/main" id="{D2360343-8442-2FC9-0AC0-32F0786A7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4136" y="2849952"/>
            <a:ext cx="353961" cy="3429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E7E76207-BEE2-5B7C-041D-9899F7D376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2530" y="1833013"/>
            <a:ext cx="353961" cy="3429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3">
            <a:extLst>
              <a:ext uri="{FF2B5EF4-FFF2-40B4-BE49-F238E27FC236}">
                <a16:creationId xmlns:a16="http://schemas.microsoft.com/office/drawing/2014/main" id="{C06749BE-BE35-235B-238C-5CF5B36A5315}"/>
              </a:ext>
            </a:extLst>
          </p:cNvPr>
          <p:cNvSpPr>
            <a:spLocks noGrp="1"/>
          </p:cNvSpPr>
          <p:nvPr>
            <p:ph type="title"/>
          </p:nvPr>
        </p:nvSpPr>
        <p:spPr>
          <a:xfrm>
            <a:off x="91075" y="29700"/>
            <a:ext cx="7690800" cy="572700"/>
          </a:xfrm>
        </p:spPr>
        <p:txBody>
          <a:bodyPr>
            <a:normAutofit fontScale="90000"/>
          </a:bodyPr>
          <a:lstStyle/>
          <a:p>
            <a:r>
              <a:rPr lang="en-US" dirty="0"/>
              <a:t>Tofu Controller</a:t>
            </a:r>
          </a:p>
        </p:txBody>
      </p:sp>
    </p:spTree>
    <p:extLst>
      <p:ext uri="{BB962C8B-B14F-4D97-AF65-F5344CB8AC3E}">
        <p14:creationId xmlns:p14="http://schemas.microsoft.com/office/powerpoint/2010/main" val="2207253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F3EC162-4017-475E-1EBC-456E18CC33CA}"/>
              </a:ext>
            </a:extLst>
          </p:cNvPr>
          <p:cNvSpPr/>
          <p:nvPr/>
        </p:nvSpPr>
        <p:spPr>
          <a:xfrm>
            <a:off x="3229154" y="1340550"/>
            <a:ext cx="1497051" cy="30669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err="1">
              <a:solidFill>
                <a:schemeClr val="tx1"/>
              </a:solidFill>
            </a:endParaRPr>
          </a:p>
        </p:txBody>
      </p:sp>
      <p:sp>
        <p:nvSpPr>
          <p:cNvPr id="14" name="Google Shape;728;p83">
            <a:extLst>
              <a:ext uri="{FF2B5EF4-FFF2-40B4-BE49-F238E27FC236}">
                <a16:creationId xmlns:a16="http://schemas.microsoft.com/office/drawing/2014/main" id="{60401D69-D088-6FB8-7285-78B6BA4B17FA}"/>
              </a:ext>
            </a:extLst>
          </p:cNvPr>
          <p:cNvSpPr/>
          <p:nvPr/>
        </p:nvSpPr>
        <p:spPr>
          <a:xfrm>
            <a:off x="3582955" y="2712468"/>
            <a:ext cx="804473" cy="303551"/>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900" dirty="0">
                <a:solidFill>
                  <a:schemeClr val="bg1"/>
                </a:solidFill>
                <a:latin typeface="Amazon Ember"/>
                <a:ea typeface="Calibri"/>
                <a:cs typeface="Calibri"/>
                <a:sym typeface="Calibri"/>
              </a:rPr>
              <a:t>Deployment</a:t>
            </a:r>
            <a:endParaRPr sz="900" dirty="0">
              <a:solidFill>
                <a:schemeClr val="bg1"/>
              </a:solidFill>
              <a:latin typeface="Amazon Ember"/>
            </a:endParaRPr>
          </a:p>
        </p:txBody>
      </p:sp>
      <p:sp>
        <p:nvSpPr>
          <p:cNvPr id="15" name="Google Shape;731;p83">
            <a:extLst>
              <a:ext uri="{FF2B5EF4-FFF2-40B4-BE49-F238E27FC236}">
                <a16:creationId xmlns:a16="http://schemas.microsoft.com/office/drawing/2014/main" id="{D0F233A8-4716-5207-59BD-3D766C36AC7A}"/>
              </a:ext>
            </a:extLst>
          </p:cNvPr>
          <p:cNvSpPr/>
          <p:nvPr/>
        </p:nvSpPr>
        <p:spPr>
          <a:xfrm>
            <a:off x="3582955" y="1721229"/>
            <a:ext cx="804473" cy="412866"/>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900" dirty="0">
                <a:solidFill>
                  <a:schemeClr val="bg1"/>
                </a:solidFill>
                <a:latin typeface="Amazon Ember"/>
                <a:ea typeface="Calibri"/>
                <a:cs typeface="Calibri"/>
                <a:sym typeface="Calibri"/>
              </a:rPr>
              <a:t>Horizontal Pod Autoscaler</a:t>
            </a:r>
            <a:endParaRPr sz="900" dirty="0">
              <a:solidFill>
                <a:schemeClr val="bg1"/>
              </a:solidFill>
              <a:latin typeface="Amazon Ember"/>
              <a:ea typeface="Calibri"/>
              <a:cs typeface="Calibri"/>
              <a:sym typeface="Calibri"/>
            </a:endParaRPr>
          </a:p>
        </p:txBody>
      </p:sp>
      <p:sp>
        <p:nvSpPr>
          <p:cNvPr id="16" name="Google Shape;732;p83">
            <a:extLst>
              <a:ext uri="{FF2B5EF4-FFF2-40B4-BE49-F238E27FC236}">
                <a16:creationId xmlns:a16="http://schemas.microsoft.com/office/drawing/2014/main" id="{B3522F5B-86FF-E746-0E50-D7EE30D1AAB4}"/>
              </a:ext>
            </a:extLst>
          </p:cNvPr>
          <p:cNvSpPr/>
          <p:nvPr/>
        </p:nvSpPr>
        <p:spPr>
          <a:xfrm>
            <a:off x="3582955" y="3582976"/>
            <a:ext cx="804473" cy="303551"/>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900">
                <a:solidFill>
                  <a:schemeClr val="bg1"/>
                </a:solidFill>
                <a:latin typeface="Amazon Ember"/>
                <a:ea typeface="Calibri"/>
                <a:cs typeface="Calibri"/>
                <a:sym typeface="Calibri"/>
              </a:rPr>
              <a:t>Service</a:t>
            </a:r>
            <a:endParaRPr sz="900">
              <a:solidFill>
                <a:schemeClr val="bg1"/>
              </a:solidFill>
              <a:latin typeface="Amazon Ember"/>
            </a:endParaRPr>
          </a:p>
        </p:txBody>
      </p:sp>
      <p:sp>
        <p:nvSpPr>
          <p:cNvPr id="17" name="Google Shape;733;p83">
            <a:extLst>
              <a:ext uri="{FF2B5EF4-FFF2-40B4-BE49-F238E27FC236}">
                <a16:creationId xmlns:a16="http://schemas.microsoft.com/office/drawing/2014/main" id="{C16A86C8-F2E5-3967-8F15-799EE57814D0}"/>
              </a:ext>
            </a:extLst>
          </p:cNvPr>
          <p:cNvSpPr/>
          <p:nvPr/>
        </p:nvSpPr>
        <p:spPr>
          <a:xfrm>
            <a:off x="3582955" y="3147722"/>
            <a:ext cx="804473" cy="303551"/>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900" dirty="0">
                <a:solidFill>
                  <a:schemeClr val="bg1"/>
                </a:solidFill>
                <a:latin typeface="Amazon Ember"/>
                <a:ea typeface="Calibri"/>
                <a:cs typeface="Calibri"/>
                <a:sym typeface="Calibri"/>
              </a:rPr>
              <a:t>Ingress</a:t>
            </a:r>
            <a:endParaRPr sz="900" dirty="0">
              <a:solidFill>
                <a:schemeClr val="bg1"/>
              </a:solidFill>
              <a:latin typeface="Amazon Ember"/>
            </a:endParaRPr>
          </a:p>
        </p:txBody>
      </p:sp>
      <p:sp>
        <p:nvSpPr>
          <p:cNvPr id="18" name="Google Shape;737;p83">
            <a:extLst>
              <a:ext uri="{FF2B5EF4-FFF2-40B4-BE49-F238E27FC236}">
                <a16:creationId xmlns:a16="http://schemas.microsoft.com/office/drawing/2014/main" id="{96E8BD00-43E1-08DE-21AE-25C258B218D2}"/>
              </a:ext>
            </a:extLst>
          </p:cNvPr>
          <p:cNvSpPr/>
          <p:nvPr/>
        </p:nvSpPr>
        <p:spPr>
          <a:xfrm>
            <a:off x="3582955" y="4018231"/>
            <a:ext cx="804473" cy="303551"/>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900">
                <a:solidFill>
                  <a:schemeClr val="bg1"/>
                </a:solidFill>
                <a:latin typeface="Amazon Ember"/>
                <a:ea typeface="Calibri"/>
                <a:cs typeface="Calibri"/>
                <a:sym typeface="Calibri"/>
              </a:rPr>
              <a:t>ConfigMap</a:t>
            </a:r>
            <a:endParaRPr sz="900">
              <a:solidFill>
                <a:schemeClr val="bg1"/>
              </a:solidFill>
              <a:latin typeface="Amazon Ember"/>
              <a:ea typeface="Calibri"/>
              <a:cs typeface="Calibri"/>
              <a:sym typeface="Calibri"/>
            </a:endParaRPr>
          </a:p>
        </p:txBody>
      </p:sp>
      <p:sp>
        <p:nvSpPr>
          <p:cNvPr id="33" name="Google Shape;731;p83">
            <a:extLst>
              <a:ext uri="{FF2B5EF4-FFF2-40B4-BE49-F238E27FC236}">
                <a16:creationId xmlns:a16="http://schemas.microsoft.com/office/drawing/2014/main" id="{F809C2AE-6E8A-DA19-D81C-1FE051497D7D}"/>
              </a:ext>
            </a:extLst>
          </p:cNvPr>
          <p:cNvSpPr/>
          <p:nvPr/>
        </p:nvSpPr>
        <p:spPr>
          <a:xfrm>
            <a:off x="3582955" y="2190806"/>
            <a:ext cx="804473" cy="412866"/>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900" dirty="0">
                <a:solidFill>
                  <a:schemeClr val="bg1"/>
                </a:solidFill>
                <a:latin typeface="Amazon Ember"/>
                <a:ea typeface="Calibri"/>
                <a:cs typeface="Calibri"/>
                <a:sym typeface="Calibri"/>
              </a:rPr>
              <a:t>Terraform</a:t>
            </a:r>
            <a:br>
              <a:rPr lang="en-US" sz="900" dirty="0">
                <a:solidFill>
                  <a:schemeClr val="bg1"/>
                </a:solidFill>
                <a:latin typeface="Amazon Ember"/>
                <a:ea typeface="Calibri"/>
                <a:cs typeface="Calibri"/>
                <a:sym typeface="Calibri"/>
              </a:rPr>
            </a:br>
            <a:r>
              <a:rPr lang="en-US" sz="900" dirty="0">
                <a:solidFill>
                  <a:schemeClr val="bg1"/>
                </a:solidFill>
                <a:latin typeface="Amazon Ember"/>
                <a:ea typeface="Calibri"/>
                <a:cs typeface="Calibri"/>
                <a:sym typeface="Calibri"/>
              </a:rPr>
              <a:t>CRD</a:t>
            </a:r>
            <a:endParaRPr sz="900" dirty="0">
              <a:solidFill>
                <a:schemeClr val="bg1"/>
              </a:solidFill>
              <a:latin typeface="Amazon Ember"/>
              <a:ea typeface="Calibri"/>
              <a:cs typeface="Calibri"/>
              <a:sym typeface="Calibri"/>
            </a:endParaRPr>
          </a:p>
        </p:txBody>
      </p:sp>
      <p:sp>
        <p:nvSpPr>
          <p:cNvPr id="19" name="TextBox 18">
            <a:extLst>
              <a:ext uri="{FF2B5EF4-FFF2-40B4-BE49-F238E27FC236}">
                <a16:creationId xmlns:a16="http://schemas.microsoft.com/office/drawing/2014/main" id="{F0253185-FA10-391B-F0CD-82DBB41B09DF}"/>
              </a:ext>
            </a:extLst>
          </p:cNvPr>
          <p:cNvSpPr txBox="1"/>
          <p:nvPr/>
        </p:nvSpPr>
        <p:spPr>
          <a:xfrm>
            <a:off x="3582955" y="1370452"/>
            <a:ext cx="949749" cy="276999"/>
          </a:xfrm>
          <a:prstGeom prst="rect">
            <a:avLst/>
          </a:prstGeom>
          <a:noFill/>
        </p:spPr>
        <p:txBody>
          <a:bodyPr wrap="square" lIns="0" rIns="0" rtlCol="0">
            <a:spAutoFit/>
          </a:bodyPr>
          <a:lstStyle/>
          <a:p>
            <a:pPr algn="l"/>
            <a:r>
              <a:rPr lang="en-US" sz="1200" dirty="0">
                <a:solidFill>
                  <a:schemeClr val="tx1"/>
                </a:solidFill>
              </a:rPr>
              <a:t>Helm Chart</a:t>
            </a:r>
          </a:p>
        </p:txBody>
      </p:sp>
      <p:sp>
        <p:nvSpPr>
          <p:cNvPr id="4" name="Title 3">
            <a:extLst>
              <a:ext uri="{FF2B5EF4-FFF2-40B4-BE49-F238E27FC236}">
                <a16:creationId xmlns:a16="http://schemas.microsoft.com/office/drawing/2014/main" id="{D77A3E73-8439-ABA4-D6E0-7299803C8780}"/>
              </a:ext>
            </a:extLst>
          </p:cNvPr>
          <p:cNvSpPr>
            <a:spLocks noGrp="1"/>
          </p:cNvSpPr>
          <p:nvPr>
            <p:ph type="title"/>
          </p:nvPr>
        </p:nvSpPr>
        <p:spPr/>
        <p:txBody>
          <a:bodyPr>
            <a:normAutofit fontScale="90000"/>
          </a:bodyPr>
          <a:lstStyle/>
          <a:p>
            <a:r>
              <a:rPr lang="en-US" dirty="0"/>
              <a:t>Tofu Controller</a:t>
            </a:r>
          </a:p>
        </p:txBody>
      </p:sp>
      <p:sp>
        <p:nvSpPr>
          <p:cNvPr id="3" name="Slide Number Placeholder 2">
            <a:extLst>
              <a:ext uri="{FF2B5EF4-FFF2-40B4-BE49-F238E27FC236}">
                <a16:creationId xmlns:a16="http://schemas.microsoft.com/office/drawing/2014/main" id="{A5D908B3-26F9-7DE1-1B1B-09A05F3A0AD1}"/>
              </a:ext>
            </a:extLst>
          </p:cNvPr>
          <p:cNvSpPr>
            <a:spLocks noGrp="1"/>
          </p:cNvSpPr>
          <p:nvPr>
            <p:ph type="sldNum" sz="quarter" idx="12"/>
          </p:nvPr>
        </p:nvSpPr>
        <p:spPr/>
        <p:txBody>
          <a:bodyPr/>
          <a:lstStyle/>
          <a:p>
            <a:fld id="{EB4B8DE2-A4E8-46E4-8BBF-D75455EFF32C}" type="slidenum">
              <a:rPr lang="en-US" smtClean="0"/>
              <a:pPr/>
              <a:t>24</a:t>
            </a:fld>
            <a:endParaRPr lang="en-US"/>
          </a:p>
        </p:txBody>
      </p:sp>
      <p:sp>
        <p:nvSpPr>
          <p:cNvPr id="5" name="Rounded Rectangle 4">
            <a:extLst>
              <a:ext uri="{FF2B5EF4-FFF2-40B4-BE49-F238E27FC236}">
                <a16:creationId xmlns:a16="http://schemas.microsoft.com/office/drawing/2014/main" id="{38ACD984-4272-461A-37FA-544C4CAE11B1}"/>
              </a:ext>
            </a:extLst>
          </p:cNvPr>
          <p:cNvSpPr/>
          <p:nvPr/>
        </p:nvSpPr>
        <p:spPr>
          <a:xfrm>
            <a:off x="702384" y="1969645"/>
            <a:ext cx="1357068" cy="851057"/>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200" dirty="0">
                <a:solidFill>
                  <a:schemeClr val="bg1"/>
                </a:solidFill>
              </a:rPr>
              <a:t>Application 1</a:t>
            </a:r>
          </a:p>
        </p:txBody>
      </p:sp>
      <p:sp>
        <p:nvSpPr>
          <p:cNvPr id="6" name="TextBox 5">
            <a:extLst>
              <a:ext uri="{FF2B5EF4-FFF2-40B4-BE49-F238E27FC236}">
                <a16:creationId xmlns:a16="http://schemas.microsoft.com/office/drawing/2014/main" id="{E1E9F3E6-EB9C-2EFE-4E92-451BE3D61761}"/>
              </a:ext>
            </a:extLst>
          </p:cNvPr>
          <p:cNvSpPr txBox="1"/>
          <p:nvPr/>
        </p:nvSpPr>
        <p:spPr>
          <a:xfrm>
            <a:off x="791013" y="1647451"/>
            <a:ext cx="1179810" cy="253916"/>
          </a:xfrm>
          <a:prstGeom prst="rect">
            <a:avLst/>
          </a:prstGeom>
          <a:noFill/>
        </p:spPr>
        <p:txBody>
          <a:bodyPr wrap="none" lIns="0" rIns="0" rtlCol="0">
            <a:spAutoFit/>
          </a:bodyPr>
          <a:lstStyle/>
          <a:p>
            <a:pPr algn="l"/>
            <a:r>
              <a:rPr lang="en-US" sz="1050" dirty="0"/>
              <a:t>Aggregated Module</a:t>
            </a:r>
          </a:p>
        </p:txBody>
      </p:sp>
      <p:pic>
        <p:nvPicPr>
          <p:cNvPr id="36" name="Picture 35">
            <a:extLst>
              <a:ext uri="{FF2B5EF4-FFF2-40B4-BE49-F238E27FC236}">
                <a16:creationId xmlns:a16="http://schemas.microsoft.com/office/drawing/2014/main" id="{2A00425C-5835-3411-FFF5-CBA12A53BA3B}"/>
              </a:ext>
            </a:extLst>
          </p:cNvPr>
          <p:cNvPicPr>
            <a:picLocks noChangeAspect="1"/>
          </p:cNvPicPr>
          <p:nvPr/>
        </p:nvPicPr>
        <p:blipFill>
          <a:blip r:embed="rId2"/>
          <a:stretch>
            <a:fillRect/>
          </a:stretch>
        </p:blipFill>
        <p:spPr>
          <a:xfrm>
            <a:off x="5067997" y="1462741"/>
            <a:ext cx="3686303" cy="2499455"/>
          </a:xfrm>
          <a:prstGeom prst="rect">
            <a:avLst/>
          </a:prstGeom>
        </p:spPr>
      </p:pic>
      <p:cxnSp>
        <p:nvCxnSpPr>
          <p:cNvPr id="40" name="Straight Arrow Connector 39">
            <a:extLst>
              <a:ext uri="{FF2B5EF4-FFF2-40B4-BE49-F238E27FC236}">
                <a16:creationId xmlns:a16="http://schemas.microsoft.com/office/drawing/2014/main" id="{46417485-2D4D-11B9-01DD-A2EDC23F4F03}"/>
              </a:ext>
            </a:extLst>
          </p:cNvPr>
          <p:cNvCxnSpPr>
            <a:cxnSpLocks/>
            <a:stCxn id="33" idx="1"/>
            <a:endCxn id="5" idx="3"/>
          </p:cNvCxnSpPr>
          <p:nvPr/>
        </p:nvCxnSpPr>
        <p:spPr>
          <a:xfrm flipH="1" flipV="1">
            <a:off x="2059452" y="2395174"/>
            <a:ext cx="1523503" cy="206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8E19C65-E0EC-72C3-65A9-F8ED186BF294}"/>
              </a:ext>
            </a:extLst>
          </p:cNvPr>
          <p:cNvSpPr txBox="1"/>
          <p:nvPr/>
        </p:nvSpPr>
        <p:spPr>
          <a:xfrm>
            <a:off x="2801745" y="3621359"/>
            <a:ext cx="65" cy="253916"/>
          </a:xfrm>
          <a:prstGeom prst="rect">
            <a:avLst/>
          </a:prstGeom>
          <a:noFill/>
        </p:spPr>
        <p:txBody>
          <a:bodyPr wrap="none" lIns="0" rIns="0" rtlCol="0">
            <a:spAutoFit/>
          </a:bodyPr>
          <a:lstStyle/>
          <a:p>
            <a:pPr algn="l"/>
            <a:endParaRPr lang="en-US" sz="1050" dirty="0" err="1"/>
          </a:p>
        </p:txBody>
      </p:sp>
      <p:cxnSp>
        <p:nvCxnSpPr>
          <p:cNvPr id="47" name="Straight Connector 46">
            <a:extLst>
              <a:ext uri="{FF2B5EF4-FFF2-40B4-BE49-F238E27FC236}">
                <a16:creationId xmlns:a16="http://schemas.microsoft.com/office/drawing/2014/main" id="{342229F4-4B13-887A-CF9F-ED268EE940FE}"/>
              </a:ext>
            </a:extLst>
          </p:cNvPr>
          <p:cNvCxnSpPr>
            <a:stCxn id="33" idx="3"/>
          </p:cNvCxnSpPr>
          <p:nvPr/>
        </p:nvCxnSpPr>
        <p:spPr>
          <a:xfrm flipV="1">
            <a:off x="4387427" y="2395174"/>
            <a:ext cx="692579" cy="2065"/>
          </a:xfrm>
          <a:prstGeom prst="line">
            <a:avLst/>
          </a:prstGeom>
          <a:ln w="1905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F6C0CE9-029C-9A9F-E1FC-78337690FA70}"/>
              </a:ext>
            </a:extLst>
          </p:cNvPr>
          <p:cNvSpPr/>
          <p:nvPr/>
        </p:nvSpPr>
        <p:spPr>
          <a:xfrm>
            <a:off x="5409423" y="2437164"/>
            <a:ext cx="2981131" cy="206433"/>
          </a:xfrm>
          <a:prstGeom prst="rect">
            <a:avLst/>
          </a:prstGeom>
          <a:noFill/>
          <a:ln w="28575">
            <a:solidFill>
              <a:srgbClr val="FF733D"/>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err="1">
              <a:solidFill>
                <a:schemeClr val="tx1"/>
              </a:solidFill>
            </a:endParaRPr>
          </a:p>
        </p:txBody>
      </p:sp>
      <p:pic>
        <p:nvPicPr>
          <p:cNvPr id="7" name="Graphic 6">
            <a:extLst>
              <a:ext uri="{FF2B5EF4-FFF2-40B4-BE49-F238E27FC236}">
                <a16:creationId xmlns:a16="http://schemas.microsoft.com/office/drawing/2014/main" id="{5D5453C7-C485-5CC9-A1BA-7750B7082F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384" y="1952213"/>
            <a:ext cx="363764" cy="363764"/>
          </a:xfrm>
          <a:prstGeom prst="rect">
            <a:avLst/>
          </a:prstGeom>
        </p:spPr>
      </p:pic>
    </p:spTree>
    <p:extLst>
      <p:ext uri="{BB962C8B-B14F-4D97-AF65-F5344CB8AC3E}">
        <p14:creationId xmlns:p14="http://schemas.microsoft.com/office/powerpoint/2010/main" val="31233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33" grpId="0" animBg="1"/>
      <p:bldP spid="33" grpId="1" animBg="1"/>
      <p:bldP spid="19" grpId="0"/>
      <p:bldP spid="5" grpId="0" animBg="1"/>
      <p:bldP spid="6" grpId="0"/>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F3EC162-4017-475E-1EBC-456E18CC33CA}"/>
              </a:ext>
            </a:extLst>
          </p:cNvPr>
          <p:cNvSpPr/>
          <p:nvPr/>
        </p:nvSpPr>
        <p:spPr>
          <a:xfrm>
            <a:off x="3229154" y="1340550"/>
            <a:ext cx="1497051" cy="30669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err="1">
              <a:solidFill>
                <a:schemeClr val="tx1"/>
              </a:solidFill>
            </a:endParaRPr>
          </a:p>
        </p:txBody>
      </p:sp>
      <p:sp>
        <p:nvSpPr>
          <p:cNvPr id="14" name="Google Shape;728;p83">
            <a:extLst>
              <a:ext uri="{FF2B5EF4-FFF2-40B4-BE49-F238E27FC236}">
                <a16:creationId xmlns:a16="http://schemas.microsoft.com/office/drawing/2014/main" id="{60401D69-D088-6FB8-7285-78B6BA4B17FA}"/>
              </a:ext>
            </a:extLst>
          </p:cNvPr>
          <p:cNvSpPr/>
          <p:nvPr/>
        </p:nvSpPr>
        <p:spPr>
          <a:xfrm>
            <a:off x="3582955" y="2712468"/>
            <a:ext cx="804473" cy="303551"/>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900" dirty="0">
                <a:solidFill>
                  <a:schemeClr val="bg1"/>
                </a:solidFill>
                <a:latin typeface="Amazon Ember"/>
                <a:ea typeface="Calibri"/>
                <a:cs typeface="Calibri"/>
                <a:sym typeface="Calibri"/>
              </a:rPr>
              <a:t>Deployment</a:t>
            </a:r>
            <a:endParaRPr sz="900" dirty="0">
              <a:solidFill>
                <a:schemeClr val="bg1"/>
              </a:solidFill>
              <a:latin typeface="Amazon Ember"/>
            </a:endParaRPr>
          </a:p>
        </p:txBody>
      </p:sp>
      <p:sp>
        <p:nvSpPr>
          <p:cNvPr id="15" name="Google Shape;731;p83">
            <a:extLst>
              <a:ext uri="{FF2B5EF4-FFF2-40B4-BE49-F238E27FC236}">
                <a16:creationId xmlns:a16="http://schemas.microsoft.com/office/drawing/2014/main" id="{D0F233A8-4716-5207-59BD-3D766C36AC7A}"/>
              </a:ext>
            </a:extLst>
          </p:cNvPr>
          <p:cNvSpPr/>
          <p:nvPr/>
        </p:nvSpPr>
        <p:spPr>
          <a:xfrm>
            <a:off x="3582955" y="1721229"/>
            <a:ext cx="804473" cy="412866"/>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900" dirty="0">
                <a:solidFill>
                  <a:schemeClr val="bg1"/>
                </a:solidFill>
                <a:latin typeface="Amazon Ember"/>
                <a:ea typeface="Calibri"/>
                <a:cs typeface="Calibri"/>
                <a:sym typeface="Calibri"/>
              </a:rPr>
              <a:t>Horizontal Pod Autoscaler</a:t>
            </a:r>
            <a:endParaRPr sz="900" dirty="0">
              <a:solidFill>
                <a:schemeClr val="bg1"/>
              </a:solidFill>
              <a:latin typeface="Amazon Ember"/>
              <a:ea typeface="Calibri"/>
              <a:cs typeface="Calibri"/>
              <a:sym typeface="Calibri"/>
            </a:endParaRPr>
          </a:p>
        </p:txBody>
      </p:sp>
      <p:sp>
        <p:nvSpPr>
          <p:cNvPr id="16" name="Google Shape;732;p83">
            <a:extLst>
              <a:ext uri="{FF2B5EF4-FFF2-40B4-BE49-F238E27FC236}">
                <a16:creationId xmlns:a16="http://schemas.microsoft.com/office/drawing/2014/main" id="{B3522F5B-86FF-E746-0E50-D7EE30D1AAB4}"/>
              </a:ext>
            </a:extLst>
          </p:cNvPr>
          <p:cNvSpPr/>
          <p:nvPr/>
        </p:nvSpPr>
        <p:spPr>
          <a:xfrm>
            <a:off x="3582955" y="3582976"/>
            <a:ext cx="804473" cy="303551"/>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900">
                <a:solidFill>
                  <a:schemeClr val="bg1"/>
                </a:solidFill>
                <a:latin typeface="Amazon Ember"/>
                <a:ea typeface="Calibri"/>
                <a:cs typeface="Calibri"/>
                <a:sym typeface="Calibri"/>
              </a:rPr>
              <a:t>Service</a:t>
            </a:r>
            <a:endParaRPr sz="900">
              <a:solidFill>
                <a:schemeClr val="bg1"/>
              </a:solidFill>
              <a:latin typeface="Amazon Ember"/>
            </a:endParaRPr>
          </a:p>
        </p:txBody>
      </p:sp>
      <p:sp>
        <p:nvSpPr>
          <p:cNvPr id="17" name="Google Shape;733;p83">
            <a:extLst>
              <a:ext uri="{FF2B5EF4-FFF2-40B4-BE49-F238E27FC236}">
                <a16:creationId xmlns:a16="http://schemas.microsoft.com/office/drawing/2014/main" id="{C16A86C8-F2E5-3967-8F15-799EE57814D0}"/>
              </a:ext>
            </a:extLst>
          </p:cNvPr>
          <p:cNvSpPr/>
          <p:nvPr/>
        </p:nvSpPr>
        <p:spPr>
          <a:xfrm>
            <a:off x="3582955" y="3147722"/>
            <a:ext cx="804473" cy="303551"/>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900" dirty="0">
                <a:solidFill>
                  <a:schemeClr val="bg1"/>
                </a:solidFill>
                <a:latin typeface="Amazon Ember"/>
                <a:ea typeface="Calibri"/>
                <a:cs typeface="Calibri"/>
                <a:sym typeface="Calibri"/>
              </a:rPr>
              <a:t>Ingress</a:t>
            </a:r>
            <a:endParaRPr sz="900" dirty="0">
              <a:solidFill>
                <a:schemeClr val="bg1"/>
              </a:solidFill>
              <a:latin typeface="Amazon Ember"/>
            </a:endParaRPr>
          </a:p>
        </p:txBody>
      </p:sp>
      <p:sp>
        <p:nvSpPr>
          <p:cNvPr id="18" name="Google Shape;737;p83">
            <a:extLst>
              <a:ext uri="{FF2B5EF4-FFF2-40B4-BE49-F238E27FC236}">
                <a16:creationId xmlns:a16="http://schemas.microsoft.com/office/drawing/2014/main" id="{96E8BD00-43E1-08DE-21AE-25C258B218D2}"/>
              </a:ext>
            </a:extLst>
          </p:cNvPr>
          <p:cNvSpPr/>
          <p:nvPr/>
        </p:nvSpPr>
        <p:spPr>
          <a:xfrm>
            <a:off x="3582955" y="4018231"/>
            <a:ext cx="804473" cy="303551"/>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900">
                <a:solidFill>
                  <a:schemeClr val="bg1"/>
                </a:solidFill>
                <a:latin typeface="Amazon Ember"/>
                <a:ea typeface="Calibri"/>
                <a:cs typeface="Calibri"/>
                <a:sym typeface="Calibri"/>
              </a:rPr>
              <a:t>ConfigMap</a:t>
            </a:r>
            <a:endParaRPr sz="900">
              <a:solidFill>
                <a:schemeClr val="bg1"/>
              </a:solidFill>
              <a:latin typeface="Amazon Ember"/>
              <a:ea typeface="Calibri"/>
              <a:cs typeface="Calibri"/>
              <a:sym typeface="Calibri"/>
            </a:endParaRPr>
          </a:p>
        </p:txBody>
      </p:sp>
      <p:sp>
        <p:nvSpPr>
          <p:cNvPr id="33" name="Google Shape;731;p83">
            <a:extLst>
              <a:ext uri="{FF2B5EF4-FFF2-40B4-BE49-F238E27FC236}">
                <a16:creationId xmlns:a16="http://schemas.microsoft.com/office/drawing/2014/main" id="{F809C2AE-6E8A-DA19-D81C-1FE051497D7D}"/>
              </a:ext>
            </a:extLst>
          </p:cNvPr>
          <p:cNvSpPr/>
          <p:nvPr/>
        </p:nvSpPr>
        <p:spPr>
          <a:xfrm>
            <a:off x="3582955" y="2190806"/>
            <a:ext cx="804473" cy="412866"/>
          </a:xfrm>
          <a:prstGeom prst="roundRect">
            <a:avLst>
              <a:gd name="adj" fmla="val 16667"/>
            </a:avLst>
          </a:prstGeom>
          <a:solidFill>
            <a:schemeClr val="accent1"/>
          </a:solidFill>
          <a:ln>
            <a:noFill/>
          </a:ln>
        </p:spPr>
        <p:txBody>
          <a:bodyPr spcFirstLastPara="1" wrap="square" lIns="51431" tIns="25706" rIns="51431" bIns="25706" anchor="ctr" anchorCtr="0">
            <a:noAutofit/>
          </a:bodyPr>
          <a:lstStyle/>
          <a:p>
            <a:pPr algn="ctr" defTabSz="457189">
              <a:lnSpc>
                <a:spcPct val="95000"/>
              </a:lnSpc>
            </a:pPr>
            <a:r>
              <a:rPr lang="en-US" sz="900" dirty="0">
                <a:solidFill>
                  <a:schemeClr val="bg1"/>
                </a:solidFill>
                <a:latin typeface="Amazon Ember"/>
                <a:ea typeface="Calibri"/>
                <a:cs typeface="Calibri"/>
                <a:sym typeface="Calibri"/>
              </a:rPr>
              <a:t>Terraform</a:t>
            </a:r>
            <a:br>
              <a:rPr lang="en-US" sz="900" dirty="0">
                <a:solidFill>
                  <a:schemeClr val="bg1"/>
                </a:solidFill>
                <a:latin typeface="Amazon Ember"/>
                <a:ea typeface="Calibri"/>
                <a:cs typeface="Calibri"/>
                <a:sym typeface="Calibri"/>
              </a:rPr>
            </a:br>
            <a:r>
              <a:rPr lang="en-US" sz="900" dirty="0">
                <a:solidFill>
                  <a:schemeClr val="bg1"/>
                </a:solidFill>
                <a:latin typeface="Amazon Ember"/>
                <a:ea typeface="Calibri"/>
                <a:cs typeface="Calibri"/>
                <a:sym typeface="Calibri"/>
              </a:rPr>
              <a:t>CRD</a:t>
            </a:r>
            <a:endParaRPr sz="900" dirty="0">
              <a:solidFill>
                <a:schemeClr val="bg1"/>
              </a:solidFill>
              <a:latin typeface="Amazon Ember"/>
              <a:ea typeface="Calibri"/>
              <a:cs typeface="Calibri"/>
              <a:sym typeface="Calibri"/>
            </a:endParaRPr>
          </a:p>
        </p:txBody>
      </p:sp>
      <p:sp>
        <p:nvSpPr>
          <p:cNvPr id="19" name="TextBox 18">
            <a:extLst>
              <a:ext uri="{FF2B5EF4-FFF2-40B4-BE49-F238E27FC236}">
                <a16:creationId xmlns:a16="http://schemas.microsoft.com/office/drawing/2014/main" id="{F0253185-FA10-391B-F0CD-82DBB41B09DF}"/>
              </a:ext>
            </a:extLst>
          </p:cNvPr>
          <p:cNvSpPr txBox="1"/>
          <p:nvPr/>
        </p:nvSpPr>
        <p:spPr>
          <a:xfrm>
            <a:off x="3582955" y="1370452"/>
            <a:ext cx="949749" cy="276999"/>
          </a:xfrm>
          <a:prstGeom prst="rect">
            <a:avLst/>
          </a:prstGeom>
          <a:noFill/>
        </p:spPr>
        <p:txBody>
          <a:bodyPr wrap="square" lIns="0" rIns="0" rtlCol="0">
            <a:spAutoFit/>
          </a:bodyPr>
          <a:lstStyle/>
          <a:p>
            <a:pPr algn="l"/>
            <a:r>
              <a:rPr lang="en-US" sz="1200" dirty="0">
                <a:solidFill>
                  <a:schemeClr val="tx1"/>
                </a:solidFill>
              </a:rPr>
              <a:t>Helm Chart</a:t>
            </a:r>
          </a:p>
        </p:txBody>
      </p:sp>
      <p:sp>
        <p:nvSpPr>
          <p:cNvPr id="4" name="Title 3">
            <a:extLst>
              <a:ext uri="{FF2B5EF4-FFF2-40B4-BE49-F238E27FC236}">
                <a16:creationId xmlns:a16="http://schemas.microsoft.com/office/drawing/2014/main" id="{D77A3E73-8439-ABA4-D6E0-7299803C8780}"/>
              </a:ext>
            </a:extLst>
          </p:cNvPr>
          <p:cNvSpPr>
            <a:spLocks noGrp="1"/>
          </p:cNvSpPr>
          <p:nvPr>
            <p:ph type="title"/>
          </p:nvPr>
        </p:nvSpPr>
        <p:spPr/>
        <p:txBody>
          <a:bodyPr>
            <a:normAutofit fontScale="90000"/>
          </a:bodyPr>
          <a:lstStyle/>
          <a:p>
            <a:r>
              <a:rPr lang="en-US" dirty="0"/>
              <a:t>Tofu Controller</a:t>
            </a:r>
          </a:p>
        </p:txBody>
      </p:sp>
      <p:sp>
        <p:nvSpPr>
          <p:cNvPr id="3" name="Slide Number Placeholder 2">
            <a:extLst>
              <a:ext uri="{FF2B5EF4-FFF2-40B4-BE49-F238E27FC236}">
                <a16:creationId xmlns:a16="http://schemas.microsoft.com/office/drawing/2014/main" id="{A5D908B3-26F9-7DE1-1B1B-09A05F3A0AD1}"/>
              </a:ext>
            </a:extLst>
          </p:cNvPr>
          <p:cNvSpPr>
            <a:spLocks noGrp="1"/>
          </p:cNvSpPr>
          <p:nvPr>
            <p:ph type="sldNum" sz="quarter" idx="12"/>
          </p:nvPr>
        </p:nvSpPr>
        <p:spPr/>
        <p:txBody>
          <a:bodyPr/>
          <a:lstStyle/>
          <a:p>
            <a:fld id="{EB4B8DE2-A4E8-46E4-8BBF-D75455EFF32C}" type="slidenum">
              <a:rPr lang="en-US" smtClean="0"/>
              <a:pPr/>
              <a:t>25</a:t>
            </a:fld>
            <a:endParaRPr lang="en-US"/>
          </a:p>
        </p:txBody>
      </p:sp>
      <p:cxnSp>
        <p:nvCxnSpPr>
          <p:cNvPr id="40" name="Straight Arrow Connector 39">
            <a:extLst>
              <a:ext uri="{FF2B5EF4-FFF2-40B4-BE49-F238E27FC236}">
                <a16:creationId xmlns:a16="http://schemas.microsoft.com/office/drawing/2014/main" id="{46417485-2D4D-11B9-01DD-A2EDC23F4F03}"/>
              </a:ext>
            </a:extLst>
          </p:cNvPr>
          <p:cNvCxnSpPr>
            <a:cxnSpLocks/>
            <a:stCxn id="33" idx="1"/>
          </p:cNvCxnSpPr>
          <p:nvPr/>
        </p:nvCxnSpPr>
        <p:spPr>
          <a:xfrm flipH="1" flipV="1">
            <a:off x="2059452" y="2395174"/>
            <a:ext cx="1523503" cy="206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8E19C65-E0EC-72C3-65A9-F8ED186BF294}"/>
              </a:ext>
            </a:extLst>
          </p:cNvPr>
          <p:cNvSpPr txBox="1"/>
          <p:nvPr/>
        </p:nvSpPr>
        <p:spPr>
          <a:xfrm>
            <a:off x="2801745" y="3621359"/>
            <a:ext cx="65" cy="253916"/>
          </a:xfrm>
          <a:prstGeom prst="rect">
            <a:avLst/>
          </a:prstGeom>
          <a:noFill/>
        </p:spPr>
        <p:txBody>
          <a:bodyPr wrap="none" lIns="0" rIns="0" rtlCol="0">
            <a:spAutoFit/>
          </a:bodyPr>
          <a:lstStyle/>
          <a:p>
            <a:pPr algn="l"/>
            <a:endParaRPr lang="en-US" sz="1050" dirty="0" err="1"/>
          </a:p>
        </p:txBody>
      </p:sp>
      <p:grpSp>
        <p:nvGrpSpPr>
          <p:cNvPr id="7" name="Group 6">
            <a:extLst>
              <a:ext uri="{FF2B5EF4-FFF2-40B4-BE49-F238E27FC236}">
                <a16:creationId xmlns:a16="http://schemas.microsoft.com/office/drawing/2014/main" id="{E2F973EE-97D4-BB82-8EDC-E29D922862D6}"/>
              </a:ext>
            </a:extLst>
          </p:cNvPr>
          <p:cNvGrpSpPr>
            <a:grpSpLocks noChangeAspect="1"/>
          </p:cNvGrpSpPr>
          <p:nvPr/>
        </p:nvGrpSpPr>
        <p:grpSpPr>
          <a:xfrm>
            <a:off x="5561182" y="2593204"/>
            <a:ext cx="820459" cy="533298"/>
            <a:chOff x="7874769" y="2473703"/>
            <a:chExt cx="2762075" cy="1910593"/>
          </a:xfrm>
          <a:solidFill>
            <a:srgbClr val="0070C0"/>
          </a:solidFill>
        </p:grpSpPr>
        <p:sp>
          <p:nvSpPr>
            <p:cNvPr id="8" name="Rectangle 7">
              <a:extLst>
                <a:ext uri="{FF2B5EF4-FFF2-40B4-BE49-F238E27FC236}">
                  <a16:creationId xmlns:a16="http://schemas.microsoft.com/office/drawing/2014/main" id="{C0C395C7-291F-C3F9-37ED-8F592AAC1970}"/>
                </a:ext>
              </a:extLst>
            </p:cNvPr>
            <p:cNvSpPr/>
            <p:nvPr/>
          </p:nvSpPr>
          <p:spPr>
            <a:xfrm>
              <a:off x="7874769" y="2473703"/>
              <a:ext cx="2762075" cy="19105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9" name="Graphic 8">
              <a:extLst>
                <a:ext uri="{FF2B5EF4-FFF2-40B4-BE49-F238E27FC236}">
                  <a16:creationId xmlns:a16="http://schemas.microsoft.com/office/drawing/2014/main" id="{1705353C-E4FD-C4C0-1E6F-99BF6E6BD5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9444" y="2473703"/>
              <a:ext cx="1371600" cy="1371600"/>
            </a:xfrm>
            <a:prstGeom prst="rect">
              <a:avLst/>
            </a:prstGeom>
          </p:spPr>
        </p:pic>
        <p:pic>
          <p:nvPicPr>
            <p:cNvPr id="10" name="Graphic 9">
              <a:extLst>
                <a:ext uri="{FF2B5EF4-FFF2-40B4-BE49-F238E27FC236}">
                  <a16:creationId xmlns:a16="http://schemas.microsoft.com/office/drawing/2014/main" id="{E8A2C856-A02F-FBD1-21FF-E39FD5A548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74769" y="2909930"/>
              <a:ext cx="1371600" cy="1371600"/>
            </a:xfrm>
            <a:prstGeom prst="rect">
              <a:avLst/>
            </a:prstGeom>
          </p:spPr>
        </p:pic>
        <p:pic>
          <p:nvPicPr>
            <p:cNvPr id="11" name="Graphic 10">
              <a:extLst>
                <a:ext uri="{FF2B5EF4-FFF2-40B4-BE49-F238E27FC236}">
                  <a16:creationId xmlns:a16="http://schemas.microsoft.com/office/drawing/2014/main" id="{8CCD2DED-2699-9530-034F-EA9AF5451B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65244" y="2882666"/>
              <a:ext cx="1371600" cy="1371600"/>
            </a:xfrm>
            <a:prstGeom prst="rect">
              <a:avLst/>
            </a:prstGeom>
          </p:spPr>
        </p:pic>
      </p:grpSp>
      <p:grpSp>
        <p:nvGrpSpPr>
          <p:cNvPr id="22" name="Group 21">
            <a:extLst>
              <a:ext uri="{FF2B5EF4-FFF2-40B4-BE49-F238E27FC236}">
                <a16:creationId xmlns:a16="http://schemas.microsoft.com/office/drawing/2014/main" id="{FFDC29ED-D01C-F00F-1352-7BA251629103}"/>
              </a:ext>
            </a:extLst>
          </p:cNvPr>
          <p:cNvGrpSpPr>
            <a:grpSpLocks noChangeAspect="1"/>
          </p:cNvGrpSpPr>
          <p:nvPr/>
        </p:nvGrpSpPr>
        <p:grpSpPr>
          <a:xfrm>
            <a:off x="5561182" y="3566333"/>
            <a:ext cx="820459" cy="533298"/>
            <a:chOff x="7874769" y="2473703"/>
            <a:chExt cx="2762075" cy="1910593"/>
          </a:xfrm>
          <a:solidFill>
            <a:srgbClr val="0070C0"/>
          </a:solidFill>
        </p:grpSpPr>
        <p:sp>
          <p:nvSpPr>
            <p:cNvPr id="23" name="Rectangle 22">
              <a:extLst>
                <a:ext uri="{FF2B5EF4-FFF2-40B4-BE49-F238E27FC236}">
                  <a16:creationId xmlns:a16="http://schemas.microsoft.com/office/drawing/2014/main" id="{E558D303-1722-DF05-E6BD-E4CA6E7983F7}"/>
                </a:ext>
              </a:extLst>
            </p:cNvPr>
            <p:cNvSpPr/>
            <p:nvPr/>
          </p:nvSpPr>
          <p:spPr>
            <a:xfrm>
              <a:off x="7874769" y="2473703"/>
              <a:ext cx="2762075" cy="19105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24" name="Graphic 23">
              <a:extLst>
                <a:ext uri="{FF2B5EF4-FFF2-40B4-BE49-F238E27FC236}">
                  <a16:creationId xmlns:a16="http://schemas.microsoft.com/office/drawing/2014/main" id="{A4F6A1C6-E697-CEC4-CB64-B38BFF4482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9444" y="2473703"/>
              <a:ext cx="1371600" cy="1371600"/>
            </a:xfrm>
            <a:prstGeom prst="rect">
              <a:avLst/>
            </a:prstGeom>
          </p:spPr>
        </p:pic>
        <p:pic>
          <p:nvPicPr>
            <p:cNvPr id="25" name="Graphic 24">
              <a:extLst>
                <a:ext uri="{FF2B5EF4-FFF2-40B4-BE49-F238E27FC236}">
                  <a16:creationId xmlns:a16="http://schemas.microsoft.com/office/drawing/2014/main" id="{10F55D91-A265-9624-7732-7AC7AE4A59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74769" y="2909930"/>
              <a:ext cx="1371600" cy="1371600"/>
            </a:xfrm>
            <a:prstGeom prst="rect">
              <a:avLst/>
            </a:prstGeom>
          </p:spPr>
        </p:pic>
        <p:pic>
          <p:nvPicPr>
            <p:cNvPr id="26" name="Graphic 25">
              <a:extLst>
                <a:ext uri="{FF2B5EF4-FFF2-40B4-BE49-F238E27FC236}">
                  <a16:creationId xmlns:a16="http://schemas.microsoft.com/office/drawing/2014/main" id="{F37CC764-A6DB-69B8-A58A-1E0950CD2C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65244" y="2882666"/>
              <a:ext cx="1371600" cy="1371600"/>
            </a:xfrm>
            <a:prstGeom prst="rect">
              <a:avLst/>
            </a:prstGeom>
          </p:spPr>
        </p:pic>
      </p:grpSp>
      <p:grpSp>
        <p:nvGrpSpPr>
          <p:cNvPr id="103" name="Group 102">
            <a:extLst>
              <a:ext uri="{FF2B5EF4-FFF2-40B4-BE49-F238E27FC236}">
                <a16:creationId xmlns:a16="http://schemas.microsoft.com/office/drawing/2014/main" id="{6B28065A-C5DB-8490-F423-D284784797EB}"/>
              </a:ext>
            </a:extLst>
          </p:cNvPr>
          <p:cNvGrpSpPr/>
          <p:nvPr/>
        </p:nvGrpSpPr>
        <p:grpSpPr>
          <a:xfrm>
            <a:off x="5260867" y="1378382"/>
            <a:ext cx="1327301" cy="768011"/>
            <a:chOff x="7014489" y="1837843"/>
            <a:chExt cx="1769734" cy="1024014"/>
          </a:xfrm>
        </p:grpSpPr>
        <p:sp>
          <p:nvSpPr>
            <p:cNvPr id="2" name="TextBox 1">
              <a:extLst>
                <a:ext uri="{FF2B5EF4-FFF2-40B4-BE49-F238E27FC236}">
                  <a16:creationId xmlns:a16="http://schemas.microsoft.com/office/drawing/2014/main" id="{39DE8C2A-4005-4EA5-ECF6-628E815696AD}"/>
                </a:ext>
              </a:extLst>
            </p:cNvPr>
            <p:cNvSpPr txBox="1"/>
            <p:nvPr/>
          </p:nvSpPr>
          <p:spPr>
            <a:xfrm>
              <a:off x="7014489" y="1837843"/>
              <a:ext cx="1769734" cy="369332"/>
            </a:xfrm>
            <a:prstGeom prst="rect">
              <a:avLst/>
            </a:prstGeom>
            <a:noFill/>
          </p:spPr>
          <p:txBody>
            <a:bodyPr wrap="square">
              <a:spAutoFit/>
            </a:bodyPr>
            <a:lstStyle/>
            <a:p>
              <a:pPr algn="ctr" defTabSz="685800">
                <a:buClrTx/>
                <a:defRPr/>
              </a:pPr>
              <a:r>
                <a:rPr lang="en-US" altLang="en-US" sz="1200" kern="1200" dirty="0">
                  <a:solidFill>
                    <a:schemeClr val="tx1"/>
                  </a:solidFill>
                  <a:latin typeface="Amazon Ember Display"/>
                  <a:ea typeface="+mn-ea"/>
                  <a:cs typeface="Arial" panose="020B0604020202020204" pitchFamily="34" charset="0"/>
                </a:rPr>
                <a:t>AppDev teams</a:t>
              </a:r>
            </a:p>
          </p:txBody>
        </p:sp>
        <p:grpSp>
          <p:nvGrpSpPr>
            <p:cNvPr id="27" name="Group 26">
              <a:extLst>
                <a:ext uri="{FF2B5EF4-FFF2-40B4-BE49-F238E27FC236}">
                  <a16:creationId xmlns:a16="http://schemas.microsoft.com/office/drawing/2014/main" id="{D9DFB54F-CAB0-AA6A-49EC-2EA192CA57B8}"/>
                </a:ext>
              </a:extLst>
            </p:cNvPr>
            <p:cNvGrpSpPr>
              <a:grpSpLocks noChangeAspect="1"/>
            </p:cNvGrpSpPr>
            <p:nvPr/>
          </p:nvGrpSpPr>
          <p:grpSpPr>
            <a:xfrm>
              <a:off x="7414909" y="2150793"/>
              <a:ext cx="1093945" cy="711064"/>
              <a:chOff x="7874769" y="2473703"/>
              <a:chExt cx="2762075" cy="1910593"/>
            </a:xfrm>
            <a:solidFill>
              <a:srgbClr val="002060"/>
            </a:solidFill>
          </p:grpSpPr>
          <p:sp>
            <p:nvSpPr>
              <p:cNvPr id="28" name="Rectangle 27">
                <a:extLst>
                  <a:ext uri="{FF2B5EF4-FFF2-40B4-BE49-F238E27FC236}">
                    <a16:creationId xmlns:a16="http://schemas.microsoft.com/office/drawing/2014/main" id="{2285FDED-5E47-F3FB-2D41-8900AAD98D15}"/>
                  </a:ext>
                </a:extLst>
              </p:cNvPr>
              <p:cNvSpPr/>
              <p:nvPr/>
            </p:nvSpPr>
            <p:spPr>
              <a:xfrm>
                <a:off x="7874769" y="2473703"/>
                <a:ext cx="2762075" cy="191059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29" name="Graphic 28">
                <a:extLst>
                  <a:ext uri="{FF2B5EF4-FFF2-40B4-BE49-F238E27FC236}">
                    <a16:creationId xmlns:a16="http://schemas.microsoft.com/office/drawing/2014/main" id="{58572EE1-D826-49CB-AD8C-B92291102A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79444" y="2473703"/>
                <a:ext cx="1371600" cy="1371600"/>
              </a:xfrm>
              <a:prstGeom prst="rect">
                <a:avLst/>
              </a:prstGeom>
            </p:spPr>
          </p:pic>
          <p:pic>
            <p:nvPicPr>
              <p:cNvPr id="30" name="Graphic 29">
                <a:extLst>
                  <a:ext uri="{FF2B5EF4-FFF2-40B4-BE49-F238E27FC236}">
                    <a16:creationId xmlns:a16="http://schemas.microsoft.com/office/drawing/2014/main" id="{2082B22E-A3DD-FD5F-E6B6-6AD28B3BC21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74769" y="2909930"/>
                <a:ext cx="1371600" cy="1371600"/>
              </a:xfrm>
              <a:prstGeom prst="rect">
                <a:avLst/>
              </a:prstGeom>
            </p:spPr>
          </p:pic>
          <p:pic>
            <p:nvPicPr>
              <p:cNvPr id="31" name="Graphic 30">
                <a:extLst>
                  <a:ext uri="{FF2B5EF4-FFF2-40B4-BE49-F238E27FC236}">
                    <a16:creationId xmlns:a16="http://schemas.microsoft.com/office/drawing/2014/main" id="{4C539C22-D80B-813E-814C-15C97430EA6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65244" y="2882666"/>
                <a:ext cx="1371600" cy="1371600"/>
              </a:xfrm>
              <a:prstGeom prst="rect">
                <a:avLst/>
              </a:prstGeom>
            </p:spPr>
          </p:pic>
        </p:grpSp>
      </p:grpSp>
      <p:grpSp>
        <p:nvGrpSpPr>
          <p:cNvPr id="107" name="Group 106">
            <a:extLst>
              <a:ext uri="{FF2B5EF4-FFF2-40B4-BE49-F238E27FC236}">
                <a16:creationId xmlns:a16="http://schemas.microsoft.com/office/drawing/2014/main" id="{2A29CA6D-67C6-9BA9-4E91-47DB39944BAC}"/>
              </a:ext>
            </a:extLst>
          </p:cNvPr>
          <p:cNvGrpSpPr/>
          <p:nvPr/>
        </p:nvGrpSpPr>
        <p:grpSpPr>
          <a:xfrm>
            <a:off x="7335505" y="1333283"/>
            <a:ext cx="1092335" cy="2842600"/>
            <a:chOff x="9780674" y="1777710"/>
            <a:chExt cx="1456446" cy="3790133"/>
          </a:xfrm>
        </p:grpSpPr>
        <p:grpSp>
          <p:nvGrpSpPr>
            <p:cNvPr id="104" name="Group 103">
              <a:extLst>
                <a:ext uri="{FF2B5EF4-FFF2-40B4-BE49-F238E27FC236}">
                  <a16:creationId xmlns:a16="http://schemas.microsoft.com/office/drawing/2014/main" id="{3A705047-A522-BB7D-2B72-D58037CE1D6E}"/>
                </a:ext>
              </a:extLst>
            </p:cNvPr>
            <p:cNvGrpSpPr/>
            <p:nvPr/>
          </p:nvGrpSpPr>
          <p:grpSpPr>
            <a:xfrm>
              <a:off x="9780674" y="1777710"/>
              <a:ext cx="1456446" cy="1185815"/>
              <a:chOff x="9780674" y="1777710"/>
              <a:chExt cx="1456446" cy="1185815"/>
            </a:xfrm>
          </p:grpSpPr>
          <p:sp>
            <p:nvSpPr>
              <p:cNvPr id="12" name="Rounded Rectangle 11">
                <a:extLst>
                  <a:ext uri="{FF2B5EF4-FFF2-40B4-BE49-F238E27FC236}">
                    <a16:creationId xmlns:a16="http://schemas.microsoft.com/office/drawing/2014/main" id="{07435B32-19AC-207D-D786-105DF11905FF}"/>
                  </a:ext>
                </a:extLst>
              </p:cNvPr>
              <p:cNvSpPr/>
              <p:nvPr/>
            </p:nvSpPr>
            <p:spPr>
              <a:xfrm>
                <a:off x="9780674" y="2049125"/>
                <a:ext cx="1456446" cy="9144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err="1">
                  <a:solidFill>
                    <a:schemeClr val="tx1"/>
                  </a:solidFill>
                </a:endParaRPr>
              </a:p>
            </p:txBody>
          </p:sp>
          <p:sp>
            <p:nvSpPr>
              <p:cNvPr id="20" name="TextBox 19">
                <a:extLst>
                  <a:ext uri="{FF2B5EF4-FFF2-40B4-BE49-F238E27FC236}">
                    <a16:creationId xmlns:a16="http://schemas.microsoft.com/office/drawing/2014/main" id="{92EC573F-E004-B112-C056-E81CD8DDD2B0}"/>
                  </a:ext>
                </a:extLst>
              </p:cNvPr>
              <p:cNvSpPr txBox="1"/>
              <p:nvPr/>
            </p:nvSpPr>
            <p:spPr>
              <a:xfrm>
                <a:off x="10052291" y="2059538"/>
                <a:ext cx="966076" cy="307776"/>
              </a:xfrm>
              <a:prstGeom prst="rect">
                <a:avLst/>
              </a:prstGeom>
              <a:noFill/>
            </p:spPr>
            <p:txBody>
              <a:bodyPr wrap="none" lIns="0" rIns="0" rtlCol="0">
                <a:spAutoFit/>
              </a:bodyPr>
              <a:lstStyle/>
              <a:p>
                <a:pPr algn="l"/>
                <a:r>
                  <a:rPr lang="en-US" sz="900" dirty="0">
                    <a:solidFill>
                      <a:schemeClr val="bg1"/>
                    </a:solidFill>
                  </a:rPr>
                  <a:t>Helm Release</a:t>
                </a:r>
              </a:p>
            </p:txBody>
          </p:sp>
          <p:sp>
            <p:nvSpPr>
              <p:cNvPr id="21" name="TextBox 20">
                <a:extLst>
                  <a:ext uri="{FF2B5EF4-FFF2-40B4-BE49-F238E27FC236}">
                    <a16:creationId xmlns:a16="http://schemas.microsoft.com/office/drawing/2014/main" id="{D0DA136A-EFFC-1565-2801-F2B93FDE4D7C}"/>
                  </a:ext>
                </a:extLst>
              </p:cNvPr>
              <p:cNvSpPr txBox="1"/>
              <p:nvPr/>
            </p:nvSpPr>
            <p:spPr>
              <a:xfrm>
                <a:off x="10052291" y="2417276"/>
                <a:ext cx="951116" cy="338555"/>
              </a:xfrm>
              <a:prstGeom prst="rect">
                <a:avLst/>
              </a:prstGeom>
              <a:solidFill>
                <a:schemeClr val="bg1"/>
              </a:solidFill>
            </p:spPr>
            <p:txBody>
              <a:bodyPr wrap="none" lIns="0" rIns="0" rtlCol="0">
                <a:spAutoFit/>
              </a:bodyPr>
              <a:lstStyle/>
              <a:p>
                <a:pPr algn="l"/>
                <a:r>
                  <a:rPr lang="en-US" sz="1050" dirty="0">
                    <a:solidFill>
                      <a:schemeClr val="tx1"/>
                    </a:solidFill>
                  </a:rPr>
                  <a:t>values.yaml</a:t>
                </a:r>
              </a:p>
            </p:txBody>
          </p:sp>
          <p:sp>
            <p:nvSpPr>
              <p:cNvPr id="32" name="TextBox 31">
                <a:extLst>
                  <a:ext uri="{FF2B5EF4-FFF2-40B4-BE49-F238E27FC236}">
                    <a16:creationId xmlns:a16="http://schemas.microsoft.com/office/drawing/2014/main" id="{0DD2ED70-17C0-97F8-6035-7E71C3F9A325}"/>
                  </a:ext>
                </a:extLst>
              </p:cNvPr>
              <p:cNvSpPr txBox="1"/>
              <p:nvPr/>
            </p:nvSpPr>
            <p:spPr>
              <a:xfrm>
                <a:off x="9965729" y="1777710"/>
                <a:ext cx="1124239" cy="338555"/>
              </a:xfrm>
              <a:prstGeom prst="rect">
                <a:avLst/>
              </a:prstGeom>
              <a:noFill/>
            </p:spPr>
            <p:txBody>
              <a:bodyPr wrap="none" lIns="0" rIns="0" rtlCol="0">
                <a:spAutoFit/>
              </a:bodyPr>
              <a:lstStyle/>
              <a:p>
                <a:pPr algn="l"/>
                <a:r>
                  <a:rPr lang="en-US" sz="1050" b="1" dirty="0"/>
                  <a:t>Application 1</a:t>
                </a:r>
              </a:p>
            </p:txBody>
          </p:sp>
        </p:grpSp>
        <p:grpSp>
          <p:nvGrpSpPr>
            <p:cNvPr id="105" name="Group 104">
              <a:extLst>
                <a:ext uri="{FF2B5EF4-FFF2-40B4-BE49-F238E27FC236}">
                  <a16:creationId xmlns:a16="http://schemas.microsoft.com/office/drawing/2014/main" id="{29FFD28E-9CE0-56D6-CD19-985C0CC110B8}"/>
                </a:ext>
              </a:extLst>
            </p:cNvPr>
            <p:cNvGrpSpPr/>
            <p:nvPr/>
          </p:nvGrpSpPr>
          <p:grpSpPr>
            <a:xfrm>
              <a:off x="9780674" y="3089582"/>
              <a:ext cx="1456446" cy="1184853"/>
              <a:chOff x="9780674" y="3089582"/>
              <a:chExt cx="1456446" cy="1184853"/>
            </a:xfrm>
          </p:grpSpPr>
          <p:sp>
            <p:nvSpPr>
              <p:cNvPr id="34" name="Rounded Rectangle 33">
                <a:extLst>
                  <a:ext uri="{FF2B5EF4-FFF2-40B4-BE49-F238E27FC236}">
                    <a16:creationId xmlns:a16="http://schemas.microsoft.com/office/drawing/2014/main" id="{B3C8E456-C523-64F9-220A-E4B589945B32}"/>
                  </a:ext>
                </a:extLst>
              </p:cNvPr>
              <p:cNvSpPr/>
              <p:nvPr/>
            </p:nvSpPr>
            <p:spPr>
              <a:xfrm>
                <a:off x="9780674" y="3360035"/>
                <a:ext cx="1456446" cy="9144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err="1">
                  <a:solidFill>
                    <a:schemeClr val="tx1"/>
                  </a:solidFill>
                </a:endParaRPr>
              </a:p>
            </p:txBody>
          </p:sp>
          <p:sp>
            <p:nvSpPr>
              <p:cNvPr id="35" name="TextBox 34">
                <a:extLst>
                  <a:ext uri="{FF2B5EF4-FFF2-40B4-BE49-F238E27FC236}">
                    <a16:creationId xmlns:a16="http://schemas.microsoft.com/office/drawing/2014/main" id="{D3A6B980-BCD6-F8D1-2358-AF48F33108E6}"/>
                  </a:ext>
                </a:extLst>
              </p:cNvPr>
              <p:cNvSpPr txBox="1"/>
              <p:nvPr/>
            </p:nvSpPr>
            <p:spPr>
              <a:xfrm>
                <a:off x="10052291" y="3373399"/>
                <a:ext cx="966076" cy="307776"/>
              </a:xfrm>
              <a:prstGeom prst="rect">
                <a:avLst/>
              </a:prstGeom>
              <a:noFill/>
            </p:spPr>
            <p:txBody>
              <a:bodyPr wrap="none" lIns="0" rIns="0" rtlCol="0">
                <a:spAutoFit/>
              </a:bodyPr>
              <a:lstStyle/>
              <a:p>
                <a:pPr algn="l"/>
                <a:r>
                  <a:rPr lang="en-US" sz="900" dirty="0">
                    <a:solidFill>
                      <a:schemeClr val="bg1"/>
                    </a:solidFill>
                  </a:rPr>
                  <a:t>Helm Release</a:t>
                </a:r>
              </a:p>
            </p:txBody>
          </p:sp>
          <p:sp>
            <p:nvSpPr>
              <p:cNvPr id="36" name="TextBox 35">
                <a:extLst>
                  <a:ext uri="{FF2B5EF4-FFF2-40B4-BE49-F238E27FC236}">
                    <a16:creationId xmlns:a16="http://schemas.microsoft.com/office/drawing/2014/main" id="{1196A580-2C73-83D0-3FEC-06701940F21C}"/>
                  </a:ext>
                </a:extLst>
              </p:cNvPr>
              <p:cNvSpPr txBox="1"/>
              <p:nvPr/>
            </p:nvSpPr>
            <p:spPr>
              <a:xfrm>
                <a:off x="10066105" y="3763322"/>
                <a:ext cx="951116" cy="338555"/>
              </a:xfrm>
              <a:prstGeom prst="rect">
                <a:avLst/>
              </a:prstGeom>
              <a:solidFill>
                <a:schemeClr val="bg1"/>
              </a:solidFill>
            </p:spPr>
            <p:txBody>
              <a:bodyPr wrap="none" lIns="0" rIns="0" rtlCol="0">
                <a:spAutoFit/>
              </a:bodyPr>
              <a:lstStyle/>
              <a:p>
                <a:pPr algn="l"/>
                <a:r>
                  <a:rPr lang="en-US" sz="1050" dirty="0">
                    <a:solidFill>
                      <a:schemeClr val="tx1"/>
                    </a:solidFill>
                  </a:rPr>
                  <a:t>values.yaml</a:t>
                </a:r>
              </a:p>
            </p:txBody>
          </p:sp>
          <p:sp>
            <p:nvSpPr>
              <p:cNvPr id="37" name="TextBox 36">
                <a:extLst>
                  <a:ext uri="{FF2B5EF4-FFF2-40B4-BE49-F238E27FC236}">
                    <a16:creationId xmlns:a16="http://schemas.microsoft.com/office/drawing/2014/main" id="{A9EB8D63-40EE-B5B3-5359-617A654E9DC5}"/>
                  </a:ext>
                </a:extLst>
              </p:cNvPr>
              <p:cNvSpPr txBox="1"/>
              <p:nvPr/>
            </p:nvSpPr>
            <p:spPr>
              <a:xfrm>
                <a:off x="9991377" y="3089582"/>
                <a:ext cx="1124239" cy="338555"/>
              </a:xfrm>
              <a:prstGeom prst="rect">
                <a:avLst/>
              </a:prstGeom>
              <a:noFill/>
            </p:spPr>
            <p:txBody>
              <a:bodyPr wrap="none" lIns="0" rIns="0" rtlCol="0">
                <a:spAutoFit/>
              </a:bodyPr>
              <a:lstStyle/>
              <a:p>
                <a:pPr algn="l"/>
                <a:r>
                  <a:rPr lang="en-US" sz="1050" b="1" dirty="0"/>
                  <a:t>Application 2</a:t>
                </a:r>
              </a:p>
            </p:txBody>
          </p:sp>
        </p:grpSp>
        <p:grpSp>
          <p:nvGrpSpPr>
            <p:cNvPr id="106" name="Group 105">
              <a:extLst>
                <a:ext uri="{FF2B5EF4-FFF2-40B4-BE49-F238E27FC236}">
                  <a16:creationId xmlns:a16="http://schemas.microsoft.com/office/drawing/2014/main" id="{DC7BDC5A-2257-642D-D1B4-271C2E33E011}"/>
                </a:ext>
              </a:extLst>
            </p:cNvPr>
            <p:cNvGrpSpPr/>
            <p:nvPr/>
          </p:nvGrpSpPr>
          <p:grpSpPr>
            <a:xfrm>
              <a:off x="9780674" y="4392346"/>
              <a:ext cx="1456446" cy="1175497"/>
              <a:chOff x="9780674" y="4392346"/>
              <a:chExt cx="1456446" cy="1175497"/>
            </a:xfrm>
          </p:grpSpPr>
          <p:sp>
            <p:nvSpPr>
              <p:cNvPr id="38" name="Rounded Rectangle 37">
                <a:extLst>
                  <a:ext uri="{FF2B5EF4-FFF2-40B4-BE49-F238E27FC236}">
                    <a16:creationId xmlns:a16="http://schemas.microsoft.com/office/drawing/2014/main" id="{03870A08-B421-A8C6-31BF-9C6226260F63}"/>
                  </a:ext>
                </a:extLst>
              </p:cNvPr>
              <p:cNvSpPr/>
              <p:nvPr/>
            </p:nvSpPr>
            <p:spPr>
              <a:xfrm>
                <a:off x="9780674" y="4653443"/>
                <a:ext cx="1456446" cy="9144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err="1">
                  <a:solidFill>
                    <a:schemeClr val="tx1"/>
                  </a:solidFill>
                </a:endParaRPr>
              </a:p>
            </p:txBody>
          </p:sp>
          <p:sp>
            <p:nvSpPr>
              <p:cNvPr id="39" name="TextBox 38">
                <a:extLst>
                  <a:ext uri="{FF2B5EF4-FFF2-40B4-BE49-F238E27FC236}">
                    <a16:creationId xmlns:a16="http://schemas.microsoft.com/office/drawing/2014/main" id="{1E2BA571-600D-9EFA-D787-31C77678CED2}"/>
                  </a:ext>
                </a:extLst>
              </p:cNvPr>
              <p:cNvSpPr txBox="1"/>
              <p:nvPr/>
            </p:nvSpPr>
            <p:spPr>
              <a:xfrm>
                <a:off x="10045447" y="4684221"/>
                <a:ext cx="966076" cy="307776"/>
              </a:xfrm>
              <a:prstGeom prst="rect">
                <a:avLst/>
              </a:prstGeom>
              <a:noFill/>
            </p:spPr>
            <p:txBody>
              <a:bodyPr wrap="none" lIns="0" rIns="0" rtlCol="0">
                <a:spAutoFit/>
              </a:bodyPr>
              <a:lstStyle/>
              <a:p>
                <a:pPr algn="l"/>
                <a:r>
                  <a:rPr lang="en-US" sz="900" dirty="0">
                    <a:solidFill>
                      <a:schemeClr val="bg1"/>
                    </a:solidFill>
                  </a:rPr>
                  <a:t>Helm Release</a:t>
                </a:r>
              </a:p>
            </p:txBody>
          </p:sp>
          <p:sp>
            <p:nvSpPr>
              <p:cNvPr id="41" name="TextBox 40">
                <a:extLst>
                  <a:ext uri="{FF2B5EF4-FFF2-40B4-BE49-F238E27FC236}">
                    <a16:creationId xmlns:a16="http://schemas.microsoft.com/office/drawing/2014/main" id="{032A4D81-3F11-7A26-66FE-E592ACF1D00D}"/>
                  </a:ext>
                </a:extLst>
              </p:cNvPr>
              <p:cNvSpPr txBox="1"/>
              <p:nvPr/>
            </p:nvSpPr>
            <p:spPr>
              <a:xfrm>
                <a:off x="10052291" y="5056067"/>
                <a:ext cx="951116" cy="338555"/>
              </a:xfrm>
              <a:prstGeom prst="rect">
                <a:avLst/>
              </a:prstGeom>
              <a:solidFill>
                <a:schemeClr val="bg1"/>
              </a:solidFill>
            </p:spPr>
            <p:txBody>
              <a:bodyPr wrap="none" lIns="0" rIns="0" rtlCol="0">
                <a:spAutoFit/>
              </a:bodyPr>
              <a:lstStyle/>
              <a:p>
                <a:pPr algn="l"/>
                <a:r>
                  <a:rPr lang="en-US" sz="1050" dirty="0">
                    <a:solidFill>
                      <a:schemeClr val="tx1"/>
                    </a:solidFill>
                  </a:rPr>
                  <a:t>values.yaml</a:t>
                </a:r>
              </a:p>
            </p:txBody>
          </p:sp>
          <p:sp>
            <p:nvSpPr>
              <p:cNvPr id="42" name="TextBox 41">
                <a:extLst>
                  <a:ext uri="{FF2B5EF4-FFF2-40B4-BE49-F238E27FC236}">
                    <a16:creationId xmlns:a16="http://schemas.microsoft.com/office/drawing/2014/main" id="{8A55DAA8-A69F-A69A-2FB9-5977545DC4C5}"/>
                  </a:ext>
                </a:extLst>
              </p:cNvPr>
              <p:cNvSpPr txBox="1"/>
              <p:nvPr/>
            </p:nvSpPr>
            <p:spPr>
              <a:xfrm>
                <a:off x="9991377" y="4392346"/>
                <a:ext cx="1124239" cy="338555"/>
              </a:xfrm>
              <a:prstGeom prst="rect">
                <a:avLst/>
              </a:prstGeom>
              <a:noFill/>
            </p:spPr>
            <p:txBody>
              <a:bodyPr wrap="none" lIns="0" rIns="0" rtlCol="0">
                <a:spAutoFit/>
              </a:bodyPr>
              <a:lstStyle/>
              <a:p>
                <a:pPr algn="l"/>
                <a:r>
                  <a:rPr lang="en-US" sz="1050" b="1" dirty="0"/>
                  <a:t>Application 3</a:t>
                </a:r>
              </a:p>
            </p:txBody>
          </p:sp>
        </p:grpSp>
      </p:grpSp>
      <p:cxnSp>
        <p:nvCxnSpPr>
          <p:cNvPr id="43" name="Straight Arrow Connector 42">
            <a:extLst>
              <a:ext uri="{FF2B5EF4-FFF2-40B4-BE49-F238E27FC236}">
                <a16:creationId xmlns:a16="http://schemas.microsoft.com/office/drawing/2014/main" id="{3B6518DF-9B7A-B5E9-A6D7-81420C0C0A6F}"/>
              </a:ext>
            </a:extLst>
          </p:cNvPr>
          <p:cNvCxnSpPr>
            <a:cxnSpLocks/>
            <a:stCxn id="28" idx="1"/>
          </p:cNvCxnSpPr>
          <p:nvPr/>
        </p:nvCxnSpPr>
        <p:spPr>
          <a:xfrm flipH="1" flipV="1">
            <a:off x="4718168" y="1878968"/>
            <a:ext cx="843014" cy="776"/>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1247FE0-FC30-51F3-2121-3B04D3A277D8}"/>
              </a:ext>
            </a:extLst>
          </p:cNvPr>
          <p:cNvCxnSpPr>
            <a:cxnSpLocks/>
            <a:stCxn id="8" idx="1"/>
          </p:cNvCxnSpPr>
          <p:nvPr/>
        </p:nvCxnSpPr>
        <p:spPr>
          <a:xfrm flipH="1" flipV="1">
            <a:off x="4709777" y="2854463"/>
            <a:ext cx="851405" cy="539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3352A43-9F9A-4F24-F144-109FA19E5034}"/>
              </a:ext>
            </a:extLst>
          </p:cNvPr>
          <p:cNvCxnSpPr>
            <a:cxnSpLocks/>
            <a:stCxn id="23" idx="1"/>
          </p:cNvCxnSpPr>
          <p:nvPr/>
        </p:nvCxnSpPr>
        <p:spPr>
          <a:xfrm flipH="1" flipV="1">
            <a:off x="4708751" y="3823894"/>
            <a:ext cx="852431" cy="9089"/>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556EAE7-6CA5-4AE4-E144-47483D2C14F9}"/>
              </a:ext>
            </a:extLst>
          </p:cNvPr>
          <p:cNvCxnSpPr>
            <a:stCxn id="28" idx="3"/>
            <a:endCxn id="12" idx="1"/>
          </p:cNvCxnSpPr>
          <p:nvPr/>
        </p:nvCxnSpPr>
        <p:spPr>
          <a:xfrm>
            <a:off x="6381641" y="1879744"/>
            <a:ext cx="953865"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74CB390-8FA9-CE9F-A57D-F17CE7D3E192}"/>
              </a:ext>
            </a:extLst>
          </p:cNvPr>
          <p:cNvCxnSpPr>
            <a:cxnSpLocks/>
            <a:stCxn id="8" idx="3"/>
            <a:endCxn id="34" idx="1"/>
          </p:cNvCxnSpPr>
          <p:nvPr/>
        </p:nvCxnSpPr>
        <p:spPr>
          <a:xfrm>
            <a:off x="6381641" y="2859853"/>
            <a:ext cx="953865" cy="307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3F2404D-D3E7-DBC3-C748-658462CFFACB}"/>
              </a:ext>
            </a:extLst>
          </p:cNvPr>
          <p:cNvCxnSpPr>
            <a:cxnSpLocks/>
            <a:stCxn id="23" idx="3"/>
            <a:endCxn id="38" idx="1"/>
          </p:cNvCxnSpPr>
          <p:nvPr/>
        </p:nvCxnSpPr>
        <p:spPr>
          <a:xfrm>
            <a:off x="6381641" y="3832982"/>
            <a:ext cx="953865"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F477AC3-C79A-5BA9-1CA6-77A779C25F7C}"/>
              </a:ext>
            </a:extLst>
          </p:cNvPr>
          <p:cNvSpPr txBox="1"/>
          <p:nvPr/>
        </p:nvSpPr>
        <p:spPr>
          <a:xfrm>
            <a:off x="4893234" y="2661328"/>
            <a:ext cx="493726" cy="230832"/>
          </a:xfrm>
          <a:prstGeom prst="rect">
            <a:avLst/>
          </a:prstGeom>
          <a:noFill/>
        </p:spPr>
        <p:txBody>
          <a:bodyPr wrap="none" lIns="0" rIns="0" rtlCol="0">
            <a:spAutoFit/>
          </a:bodyPr>
          <a:lstStyle/>
          <a:p>
            <a:pPr algn="ctr"/>
            <a:r>
              <a:rPr lang="en-US" sz="900" dirty="0"/>
              <a:t>Consume</a:t>
            </a:r>
          </a:p>
        </p:txBody>
      </p:sp>
      <p:sp>
        <p:nvSpPr>
          <p:cNvPr id="91" name="TextBox 90">
            <a:extLst>
              <a:ext uri="{FF2B5EF4-FFF2-40B4-BE49-F238E27FC236}">
                <a16:creationId xmlns:a16="http://schemas.microsoft.com/office/drawing/2014/main" id="{54578DC1-EB11-8CBB-E27E-D3246062548D}"/>
              </a:ext>
            </a:extLst>
          </p:cNvPr>
          <p:cNvSpPr txBox="1"/>
          <p:nvPr/>
        </p:nvSpPr>
        <p:spPr>
          <a:xfrm>
            <a:off x="6661064" y="2676805"/>
            <a:ext cx="403958" cy="230832"/>
          </a:xfrm>
          <a:prstGeom prst="rect">
            <a:avLst/>
          </a:prstGeom>
          <a:noFill/>
        </p:spPr>
        <p:txBody>
          <a:bodyPr wrap="none" lIns="0" rIns="0" rtlCol="0">
            <a:spAutoFit/>
          </a:bodyPr>
          <a:lstStyle/>
          <a:p>
            <a:pPr algn="ctr"/>
            <a:r>
              <a:rPr lang="en-US" sz="900" dirty="0"/>
              <a:t>Creates</a:t>
            </a:r>
          </a:p>
        </p:txBody>
      </p:sp>
      <p:sp>
        <p:nvSpPr>
          <p:cNvPr id="92" name="TextBox 91">
            <a:extLst>
              <a:ext uri="{FF2B5EF4-FFF2-40B4-BE49-F238E27FC236}">
                <a16:creationId xmlns:a16="http://schemas.microsoft.com/office/drawing/2014/main" id="{0933B726-6264-3D2D-4CAF-8882C3AC85FB}"/>
              </a:ext>
            </a:extLst>
          </p:cNvPr>
          <p:cNvSpPr txBox="1"/>
          <p:nvPr/>
        </p:nvSpPr>
        <p:spPr>
          <a:xfrm>
            <a:off x="4893234" y="1696454"/>
            <a:ext cx="493726" cy="230832"/>
          </a:xfrm>
          <a:prstGeom prst="rect">
            <a:avLst/>
          </a:prstGeom>
          <a:noFill/>
        </p:spPr>
        <p:txBody>
          <a:bodyPr wrap="none" lIns="0" rIns="0" rtlCol="0">
            <a:spAutoFit/>
          </a:bodyPr>
          <a:lstStyle/>
          <a:p>
            <a:pPr algn="ctr"/>
            <a:r>
              <a:rPr lang="en-US" sz="900" dirty="0"/>
              <a:t>Consume</a:t>
            </a:r>
          </a:p>
        </p:txBody>
      </p:sp>
      <p:sp>
        <p:nvSpPr>
          <p:cNvPr id="93" name="TextBox 92">
            <a:extLst>
              <a:ext uri="{FF2B5EF4-FFF2-40B4-BE49-F238E27FC236}">
                <a16:creationId xmlns:a16="http://schemas.microsoft.com/office/drawing/2014/main" id="{0152D2F6-FB32-4DA8-77C5-5C3CEEFF27BF}"/>
              </a:ext>
            </a:extLst>
          </p:cNvPr>
          <p:cNvSpPr txBox="1"/>
          <p:nvPr/>
        </p:nvSpPr>
        <p:spPr>
          <a:xfrm>
            <a:off x="4876271" y="3643766"/>
            <a:ext cx="493726" cy="230832"/>
          </a:xfrm>
          <a:prstGeom prst="rect">
            <a:avLst/>
          </a:prstGeom>
          <a:noFill/>
        </p:spPr>
        <p:txBody>
          <a:bodyPr wrap="none" lIns="0" rIns="0" rtlCol="0">
            <a:spAutoFit/>
          </a:bodyPr>
          <a:lstStyle/>
          <a:p>
            <a:pPr algn="ctr"/>
            <a:r>
              <a:rPr lang="en-US" sz="900" dirty="0"/>
              <a:t>Consume</a:t>
            </a:r>
          </a:p>
        </p:txBody>
      </p:sp>
      <p:sp>
        <p:nvSpPr>
          <p:cNvPr id="94" name="TextBox 93">
            <a:extLst>
              <a:ext uri="{FF2B5EF4-FFF2-40B4-BE49-F238E27FC236}">
                <a16:creationId xmlns:a16="http://schemas.microsoft.com/office/drawing/2014/main" id="{65D5F937-F198-D6C4-97CB-EF9D2456E767}"/>
              </a:ext>
            </a:extLst>
          </p:cNvPr>
          <p:cNvSpPr txBox="1"/>
          <p:nvPr/>
        </p:nvSpPr>
        <p:spPr>
          <a:xfrm>
            <a:off x="6687289" y="3655773"/>
            <a:ext cx="403958" cy="230832"/>
          </a:xfrm>
          <a:prstGeom prst="rect">
            <a:avLst/>
          </a:prstGeom>
          <a:noFill/>
        </p:spPr>
        <p:txBody>
          <a:bodyPr wrap="none" lIns="0" rIns="0" rtlCol="0">
            <a:spAutoFit/>
          </a:bodyPr>
          <a:lstStyle/>
          <a:p>
            <a:pPr algn="ctr"/>
            <a:r>
              <a:rPr lang="en-US" sz="900" dirty="0"/>
              <a:t>Creates</a:t>
            </a:r>
          </a:p>
        </p:txBody>
      </p:sp>
      <p:sp>
        <p:nvSpPr>
          <p:cNvPr id="95" name="TextBox 94">
            <a:extLst>
              <a:ext uri="{FF2B5EF4-FFF2-40B4-BE49-F238E27FC236}">
                <a16:creationId xmlns:a16="http://schemas.microsoft.com/office/drawing/2014/main" id="{2249EC3F-9CD2-D738-8F92-AAAA54341DFD}"/>
              </a:ext>
            </a:extLst>
          </p:cNvPr>
          <p:cNvSpPr txBox="1"/>
          <p:nvPr/>
        </p:nvSpPr>
        <p:spPr>
          <a:xfrm>
            <a:off x="6691734" y="1691279"/>
            <a:ext cx="403958" cy="230832"/>
          </a:xfrm>
          <a:prstGeom prst="rect">
            <a:avLst/>
          </a:prstGeom>
          <a:noFill/>
        </p:spPr>
        <p:txBody>
          <a:bodyPr wrap="none" lIns="0" rIns="0" rtlCol="0">
            <a:spAutoFit/>
          </a:bodyPr>
          <a:lstStyle/>
          <a:p>
            <a:pPr algn="ctr"/>
            <a:r>
              <a:rPr lang="en-US" sz="900" dirty="0"/>
              <a:t>Creates</a:t>
            </a:r>
          </a:p>
        </p:txBody>
      </p:sp>
      <p:grpSp>
        <p:nvGrpSpPr>
          <p:cNvPr id="99" name="Group 98">
            <a:extLst>
              <a:ext uri="{FF2B5EF4-FFF2-40B4-BE49-F238E27FC236}">
                <a16:creationId xmlns:a16="http://schemas.microsoft.com/office/drawing/2014/main" id="{81D42D7D-3F6F-A22E-3EF7-B09ADA05CA29}"/>
              </a:ext>
            </a:extLst>
          </p:cNvPr>
          <p:cNvGrpSpPr/>
          <p:nvPr/>
        </p:nvGrpSpPr>
        <p:grpSpPr>
          <a:xfrm>
            <a:off x="702384" y="1644880"/>
            <a:ext cx="1357068" cy="1175823"/>
            <a:chOff x="936512" y="2193173"/>
            <a:chExt cx="1809424" cy="1567763"/>
          </a:xfrm>
        </p:grpSpPr>
        <p:sp>
          <p:nvSpPr>
            <p:cNvPr id="101" name="Rounded Rectangle 100">
              <a:extLst>
                <a:ext uri="{FF2B5EF4-FFF2-40B4-BE49-F238E27FC236}">
                  <a16:creationId xmlns:a16="http://schemas.microsoft.com/office/drawing/2014/main" id="{1E391C91-A67C-DBD4-B7D8-22B1EE051036}"/>
                </a:ext>
              </a:extLst>
            </p:cNvPr>
            <p:cNvSpPr/>
            <p:nvPr/>
          </p:nvSpPr>
          <p:spPr>
            <a:xfrm>
              <a:off x="936512" y="2626194"/>
              <a:ext cx="1809424" cy="1134742"/>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200" dirty="0">
                  <a:solidFill>
                    <a:schemeClr val="bg1"/>
                  </a:solidFill>
                </a:rPr>
                <a:t>Application 1</a:t>
              </a:r>
            </a:p>
          </p:txBody>
        </p:sp>
        <p:sp>
          <p:nvSpPr>
            <p:cNvPr id="102" name="TextBox 101">
              <a:extLst>
                <a:ext uri="{FF2B5EF4-FFF2-40B4-BE49-F238E27FC236}">
                  <a16:creationId xmlns:a16="http://schemas.microsoft.com/office/drawing/2014/main" id="{403B42DD-5C10-AE2C-7DB2-96C27DDC12D7}"/>
                </a:ext>
              </a:extLst>
            </p:cNvPr>
            <p:cNvSpPr txBox="1"/>
            <p:nvPr/>
          </p:nvSpPr>
          <p:spPr>
            <a:xfrm>
              <a:off x="1054684" y="2193173"/>
              <a:ext cx="1573080" cy="338554"/>
            </a:xfrm>
            <a:prstGeom prst="rect">
              <a:avLst/>
            </a:prstGeom>
            <a:noFill/>
          </p:spPr>
          <p:txBody>
            <a:bodyPr wrap="none" lIns="0" rIns="0" rtlCol="0">
              <a:spAutoFit/>
            </a:bodyPr>
            <a:lstStyle/>
            <a:p>
              <a:pPr algn="l"/>
              <a:r>
                <a:rPr lang="en-US" sz="1050" dirty="0"/>
                <a:t>Aggregated Module</a:t>
              </a:r>
            </a:p>
          </p:txBody>
        </p:sp>
      </p:grpSp>
      <p:pic>
        <p:nvPicPr>
          <p:cNvPr id="6" name="Graphic 5">
            <a:extLst>
              <a:ext uri="{FF2B5EF4-FFF2-40B4-BE49-F238E27FC236}">
                <a16:creationId xmlns:a16="http://schemas.microsoft.com/office/drawing/2014/main" id="{5F285C43-7381-0165-8874-70AD2788891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2384" y="1952213"/>
            <a:ext cx="363764" cy="363764"/>
          </a:xfrm>
          <a:prstGeom prst="rect">
            <a:avLst/>
          </a:prstGeom>
        </p:spPr>
      </p:pic>
    </p:spTree>
    <p:extLst>
      <p:ext uri="{BB962C8B-B14F-4D97-AF65-F5344CB8AC3E}">
        <p14:creationId xmlns:p14="http://schemas.microsoft.com/office/powerpoint/2010/main" val="3176744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1098FB3-3EEF-B55C-DF6B-6311FEB03696}"/>
              </a:ext>
            </a:extLst>
          </p:cNvPr>
          <p:cNvSpPr>
            <a:spLocks noGrp="1"/>
          </p:cNvSpPr>
          <p:nvPr>
            <p:ph type="sldNum" sz="quarter" idx="12"/>
          </p:nvPr>
        </p:nvSpPr>
        <p:spPr/>
        <p:txBody>
          <a:bodyPr/>
          <a:lstStyle/>
          <a:p>
            <a:fld id="{EB4B8DE2-A4E8-46E4-8BBF-D75455EFF32C}" type="slidenum">
              <a:rPr lang="en-US" smtClean="0"/>
              <a:pPr/>
              <a:t>26</a:t>
            </a:fld>
            <a:endParaRPr lang="en-US"/>
          </a:p>
        </p:txBody>
      </p:sp>
      <p:sp>
        <p:nvSpPr>
          <p:cNvPr id="11" name="Rectangle 10">
            <a:extLst>
              <a:ext uri="{FF2B5EF4-FFF2-40B4-BE49-F238E27FC236}">
                <a16:creationId xmlns:a16="http://schemas.microsoft.com/office/drawing/2014/main" id="{22C011D8-9D8B-4709-7AD8-13AF920CD6B8}"/>
              </a:ext>
            </a:extLst>
          </p:cNvPr>
          <p:cNvSpPr/>
          <p:nvPr/>
        </p:nvSpPr>
        <p:spPr>
          <a:xfrm>
            <a:off x="1853070" y="1227228"/>
            <a:ext cx="1434766" cy="156266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a:solidFill>
                <a:schemeClr val="tx1"/>
              </a:solidFill>
            </a:endParaRPr>
          </a:p>
        </p:txBody>
      </p:sp>
      <p:cxnSp>
        <p:nvCxnSpPr>
          <p:cNvPr id="13" name="Straight Arrow Connector 12">
            <a:extLst>
              <a:ext uri="{FF2B5EF4-FFF2-40B4-BE49-F238E27FC236}">
                <a16:creationId xmlns:a16="http://schemas.microsoft.com/office/drawing/2014/main" id="{27A6766C-AABC-B21C-EBB4-1F3EC213D4CD}"/>
              </a:ext>
            </a:extLst>
          </p:cNvPr>
          <p:cNvCxnSpPr>
            <a:cxnSpLocks/>
            <a:stCxn id="50" idx="3"/>
            <a:endCxn id="11" idx="1"/>
          </p:cNvCxnSpPr>
          <p:nvPr/>
        </p:nvCxnSpPr>
        <p:spPr>
          <a:xfrm flipV="1">
            <a:off x="852641" y="2008559"/>
            <a:ext cx="1000429" cy="75055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71E47BD-8325-897E-F4DE-314B769F67CA}"/>
              </a:ext>
            </a:extLst>
          </p:cNvPr>
          <p:cNvSpPr txBox="1"/>
          <p:nvPr/>
        </p:nvSpPr>
        <p:spPr>
          <a:xfrm>
            <a:off x="1074640" y="2586620"/>
            <a:ext cx="511358" cy="415498"/>
          </a:xfrm>
          <a:prstGeom prst="rect">
            <a:avLst/>
          </a:prstGeom>
          <a:noFill/>
        </p:spPr>
        <p:txBody>
          <a:bodyPr wrap="none" lIns="0" rIns="0" rtlCol="0">
            <a:spAutoFit/>
          </a:bodyPr>
          <a:lstStyle/>
          <a:p>
            <a:pPr algn="ctr"/>
            <a:r>
              <a:rPr lang="en-US" sz="1050" dirty="0"/>
              <a:t>Create</a:t>
            </a:r>
            <a:br>
              <a:rPr lang="en-US" sz="1050" dirty="0"/>
            </a:br>
            <a:r>
              <a:rPr lang="en-US" sz="1050" dirty="0"/>
              <a:t>Maintain</a:t>
            </a:r>
          </a:p>
        </p:txBody>
      </p:sp>
      <p:sp>
        <p:nvSpPr>
          <p:cNvPr id="15" name="TextBox 14">
            <a:extLst>
              <a:ext uri="{FF2B5EF4-FFF2-40B4-BE49-F238E27FC236}">
                <a16:creationId xmlns:a16="http://schemas.microsoft.com/office/drawing/2014/main" id="{85FD1299-27C7-4610-F9B4-C6B4B1726CB4}"/>
              </a:ext>
            </a:extLst>
          </p:cNvPr>
          <p:cNvSpPr txBox="1"/>
          <p:nvPr/>
        </p:nvSpPr>
        <p:spPr>
          <a:xfrm>
            <a:off x="1824956" y="991733"/>
            <a:ext cx="1431482" cy="253916"/>
          </a:xfrm>
          <a:prstGeom prst="rect">
            <a:avLst/>
          </a:prstGeom>
          <a:noFill/>
        </p:spPr>
        <p:txBody>
          <a:bodyPr wrap="none" lIns="0" rIns="0" rtlCol="0">
            <a:spAutoFit/>
          </a:bodyPr>
          <a:lstStyle/>
          <a:p>
            <a:pPr algn="l"/>
            <a:r>
              <a:rPr lang="en-US" sz="1050" dirty="0"/>
              <a:t>Infrastructure Blueprints</a:t>
            </a:r>
          </a:p>
        </p:txBody>
      </p:sp>
      <p:sp>
        <p:nvSpPr>
          <p:cNvPr id="17" name="Rectangle 16">
            <a:extLst>
              <a:ext uri="{FF2B5EF4-FFF2-40B4-BE49-F238E27FC236}">
                <a16:creationId xmlns:a16="http://schemas.microsoft.com/office/drawing/2014/main" id="{304D7893-68B1-2488-3AD4-B145A6A1256A}"/>
              </a:ext>
            </a:extLst>
          </p:cNvPr>
          <p:cNvSpPr/>
          <p:nvPr/>
        </p:nvSpPr>
        <p:spPr>
          <a:xfrm>
            <a:off x="2001960" y="1333060"/>
            <a:ext cx="1136984" cy="377423"/>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050" dirty="0">
                <a:solidFill>
                  <a:schemeClr val="bg1"/>
                </a:solidFill>
              </a:rPr>
              <a:t>S3 Module</a:t>
            </a:r>
          </a:p>
        </p:txBody>
      </p:sp>
      <p:sp>
        <p:nvSpPr>
          <p:cNvPr id="18" name="Rectangle 17">
            <a:extLst>
              <a:ext uri="{FF2B5EF4-FFF2-40B4-BE49-F238E27FC236}">
                <a16:creationId xmlns:a16="http://schemas.microsoft.com/office/drawing/2014/main" id="{5CBE83BE-F2D7-1E73-C204-40E72FF80D27}"/>
              </a:ext>
            </a:extLst>
          </p:cNvPr>
          <p:cNvSpPr/>
          <p:nvPr/>
        </p:nvSpPr>
        <p:spPr>
          <a:xfrm>
            <a:off x="2001960" y="1812887"/>
            <a:ext cx="1136984" cy="377423"/>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050" dirty="0">
                <a:solidFill>
                  <a:schemeClr val="bg1"/>
                </a:solidFill>
              </a:rPr>
              <a:t>SQS Module</a:t>
            </a:r>
          </a:p>
        </p:txBody>
      </p:sp>
      <p:sp>
        <p:nvSpPr>
          <p:cNvPr id="19" name="Rectangle 18">
            <a:extLst>
              <a:ext uri="{FF2B5EF4-FFF2-40B4-BE49-F238E27FC236}">
                <a16:creationId xmlns:a16="http://schemas.microsoft.com/office/drawing/2014/main" id="{EFC98A39-B1A4-9CE9-EAF7-7581EB174107}"/>
              </a:ext>
            </a:extLst>
          </p:cNvPr>
          <p:cNvSpPr/>
          <p:nvPr/>
        </p:nvSpPr>
        <p:spPr>
          <a:xfrm>
            <a:off x="2001960" y="2301394"/>
            <a:ext cx="1136984" cy="377423"/>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050" dirty="0">
                <a:solidFill>
                  <a:schemeClr val="bg1"/>
                </a:solidFill>
              </a:rPr>
              <a:t>Frontend + </a:t>
            </a:r>
            <a:r>
              <a:rPr lang="en-US" sz="1050" dirty="0" err="1">
                <a:solidFill>
                  <a:schemeClr val="bg1"/>
                </a:solidFill>
              </a:rPr>
              <a:t>Cloudfront</a:t>
            </a:r>
            <a:endParaRPr lang="en-US" sz="1050" dirty="0">
              <a:solidFill>
                <a:schemeClr val="bg1"/>
              </a:solidFill>
            </a:endParaRPr>
          </a:p>
        </p:txBody>
      </p:sp>
      <p:sp>
        <p:nvSpPr>
          <p:cNvPr id="40" name="Rectangle 39">
            <a:extLst>
              <a:ext uri="{FF2B5EF4-FFF2-40B4-BE49-F238E27FC236}">
                <a16:creationId xmlns:a16="http://schemas.microsoft.com/office/drawing/2014/main" id="{15FFCC91-9054-5379-5697-6E2C78FFA31C}"/>
              </a:ext>
            </a:extLst>
          </p:cNvPr>
          <p:cNvSpPr/>
          <p:nvPr/>
        </p:nvSpPr>
        <p:spPr>
          <a:xfrm>
            <a:off x="1853068" y="3151546"/>
            <a:ext cx="1434766" cy="140478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a:solidFill>
                <a:schemeClr val="tx1"/>
              </a:solidFill>
            </a:endParaRPr>
          </a:p>
        </p:txBody>
      </p:sp>
      <p:sp>
        <p:nvSpPr>
          <p:cNvPr id="41" name="TextBox 40">
            <a:extLst>
              <a:ext uri="{FF2B5EF4-FFF2-40B4-BE49-F238E27FC236}">
                <a16:creationId xmlns:a16="http://schemas.microsoft.com/office/drawing/2014/main" id="{E947800F-AB7D-D797-A6BF-2BFD22914742}"/>
              </a:ext>
            </a:extLst>
          </p:cNvPr>
          <p:cNvSpPr txBox="1"/>
          <p:nvPr/>
        </p:nvSpPr>
        <p:spPr>
          <a:xfrm>
            <a:off x="1785248" y="2951474"/>
            <a:ext cx="1657505" cy="253916"/>
          </a:xfrm>
          <a:prstGeom prst="rect">
            <a:avLst/>
          </a:prstGeom>
          <a:noFill/>
        </p:spPr>
        <p:txBody>
          <a:bodyPr wrap="none" lIns="0" rIns="0" rtlCol="0">
            <a:spAutoFit/>
          </a:bodyPr>
          <a:lstStyle/>
          <a:p>
            <a:pPr algn="l"/>
            <a:r>
              <a:rPr lang="en-US" sz="1050" dirty="0"/>
              <a:t>App Blueprints (Helm chart)</a:t>
            </a:r>
          </a:p>
        </p:txBody>
      </p:sp>
      <p:sp>
        <p:nvSpPr>
          <p:cNvPr id="42" name="Rectangle 41">
            <a:extLst>
              <a:ext uri="{FF2B5EF4-FFF2-40B4-BE49-F238E27FC236}">
                <a16:creationId xmlns:a16="http://schemas.microsoft.com/office/drawing/2014/main" id="{A73D4576-FEA8-DBFD-AE3F-F517FFE87045}"/>
              </a:ext>
            </a:extLst>
          </p:cNvPr>
          <p:cNvSpPr/>
          <p:nvPr/>
        </p:nvSpPr>
        <p:spPr>
          <a:xfrm>
            <a:off x="2017761" y="3217992"/>
            <a:ext cx="1136984" cy="377423"/>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050" dirty="0">
                <a:solidFill>
                  <a:schemeClr val="bg1"/>
                </a:solidFill>
              </a:rPr>
              <a:t>Deployment</a:t>
            </a:r>
          </a:p>
        </p:txBody>
      </p:sp>
      <p:sp>
        <p:nvSpPr>
          <p:cNvPr id="43" name="Rectangle 42">
            <a:extLst>
              <a:ext uri="{FF2B5EF4-FFF2-40B4-BE49-F238E27FC236}">
                <a16:creationId xmlns:a16="http://schemas.microsoft.com/office/drawing/2014/main" id="{87391DB6-D1C2-EC5C-8D1B-4ABCF2C29284}"/>
              </a:ext>
            </a:extLst>
          </p:cNvPr>
          <p:cNvSpPr/>
          <p:nvPr/>
        </p:nvSpPr>
        <p:spPr>
          <a:xfrm>
            <a:off x="2017761" y="3661860"/>
            <a:ext cx="1136984" cy="377423"/>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050" dirty="0">
                <a:solidFill>
                  <a:schemeClr val="bg1"/>
                </a:solidFill>
              </a:rPr>
              <a:t>Ingress</a:t>
            </a:r>
          </a:p>
        </p:txBody>
      </p:sp>
      <p:sp>
        <p:nvSpPr>
          <p:cNvPr id="44" name="Rectangle 43">
            <a:extLst>
              <a:ext uri="{FF2B5EF4-FFF2-40B4-BE49-F238E27FC236}">
                <a16:creationId xmlns:a16="http://schemas.microsoft.com/office/drawing/2014/main" id="{FDAAF777-40A0-DFDB-3D1F-EE5B971E6BB7}"/>
              </a:ext>
            </a:extLst>
          </p:cNvPr>
          <p:cNvSpPr/>
          <p:nvPr/>
        </p:nvSpPr>
        <p:spPr>
          <a:xfrm>
            <a:off x="2017761" y="4096656"/>
            <a:ext cx="1136984" cy="377423"/>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050" dirty="0">
                <a:solidFill>
                  <a:schemeClr val="bg1"/>
                </a:solidFill>
              </a:rPr>
              <a:t>Terraform CRD</a:t>
            </a:r>
          </a:p>
        </p:txBody>
      </p:sp>
      <p:cxnSp>
        <p:nvCxnSpPr>
          <p:cNvPr id="45" name="Straight Arrow Connector 44">
            <a:extLst>
              <a:ext uri="{FF2B5EF4-FFF2-40B4-BE49-F238E27FC236}">
                <a16:creationId xmlns:a16="http://schemas.microsoft.com/office/drawing/2014/main" id="{DE03A300-4A58-16B9-2996-D3BEBB2F3DE3}"/>
              </a:ext>
            </a:extLst>
          </p:cNvPr>
          <p:cNvCxnSpPr>
            <a:cxnSpLocks/>
            <a:endCxn id="40" idx="1"/>
          </p:cNvCxnSpPr>
          <p:nvPr/>
        </p:nvCxnSpPr>
        <p:spPr>
          <a:xfrm>
            <a:off x="858103" y="2759130"/>
            <a:ext cx="994965" cy="109481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DA58C9A-16C7-AD4D-85F3-8C919CD65692}"/>
              </a:ext>
            </a:extLst>
          </p:cNvPr>
          <p:cNvCxnSpPr>
            <a:cxnSpLocks/>
            <a:endCxn id="53" idx="1"/>
          </p:cNvCxnSpPr>
          <p:nvPr/>
        </p:nvCxnSpPr>
        <p:spPr>
          <a:xfrm flipV="1">
            <a:off x="7079289" y="2171931"/>
            <a:ext cx="714076" cy="38882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A1451E1E-C1D8-9AF9-88FD-1ECE98A7AA94}"/>
              </a:ext>
            </a:extLst>
          </p:cNvPr>
          <p:cNvSpPr/>
          <p:nvPr/>
        </p:nvSpPr>
        <p:spPr>
          <a:xfrm>
            <a:off x="7793364" y="1783110"/>
            <a:ext cx="1147330" cy="777641"/>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050" dirty="0">
                <a:solidFill>
                  <a:schemeClr val="bg1"/>
                </a:solidFill>
              </a:rPr>
              <a:t>App Infra</a:t>
            </a:r>
          </a:p>
          <a:p>
            <a:pPr algn="ctr"/>
            <a:r>
              <a:rPr lang="en-US" sz="1050" dirty="0">
                <a:solidFill>
                  <a:schemeClr val="bg1"/>
                </a:solidFill>
              </a:rPr>
              <a:t>Provisioned</a:t>
            </a:r>
          </a:p>
        </p:txBody>
      </p:sp>
      <p:sp>
        <p:nvSpPr>
          <p:cNvPr id="55" name="Rectangle 54">
            <a:extLst>
              <a:ext uri="{FF2B5EF4-FFF2-40B4-BE49-F238E27FC236}">
                <a16:creationId xmlns:a16="http://schemas.microsoft.com/office/drawing/2014/main" id="{4BD2E707-83B2-821A-8A3A-91D1A34DC136}"/>
              </a:ext>
            </a:extLst>
          </p:cNvPr>
          <p:cNvSpPr/>
          <p:nvPr/>
        </p:nvSpPr>
        <p:spPr>
          <a:xfrm>
            <a:off x="7793364" y="2966476"/>
            <a:ext cx="1147330" cy="777641"/>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050" dirty="0">
                <a:solidFill>
                  <a:schemeClr val="bg1"/>
                </a:solidFill>
              </a:rPr>
              <a:t>Application Code</a:t>
            </a:r>
            <a:br>
              <a:rPr lang="en-US" sz="1050" dirty="0">
                <a:solidFill>
                  <a:schemeClr val="bg1"/>
                </a:solidFill>
              </a:rPr>
            </a:br>
            <a:r>
              <a:rPr lang="en-US" sz="1050" dirty="0">
                <a:solidFill>
                  <a:schemeClr val="bg1"/>
                </a:solidFill>
              </a:rPr>
              <a:t>Deployed</a:t>
            </a:r>
          </a:p>
        </p:txBody>
      </p:sp>
      <p:cxnSp>
        <p:nvCxnSpPr>
          <p:cNvPr id="57" name="Straight Arrow Connector 56">
            <a:extLst>
              <a:ext uri="{FF2B5EF4-FFF2-40B4-BE49-F238E27FC236}">
                <a16:creationId xmlns:a16="http://schemas.microsoft.com/office/drawing/2014/main" id="{798CEFE3-34A7-9C30-D8C1-7E32649CA092}"/>
              </a:ext>
            </a:extLst>
          </p:cNvPr>
          <p:cNvCxnSpPr>
            <a:cxnSpLocks/>
            <a:endCxn id="55" idx="1"/>
          </p:cNvCxnSpPr>
          <p:nvPr/>
        </p:nvCxnSpPr>
        <p:spPr>
          <a:xfrm>
            <a:off x="7060764" y="2999147"/>
            <a:ext cx="732601" cy="35615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C19277C-BE22-C4C2-B748-9A4A1F63A0BE}"/>
              </a:ext>
            </a:extLst>
          </p:cNvPr>
          <p:cNvSpPr/>
          <p:nvPr/>
        </p:nvSpPr>
        <p:spPr>
          <a:xfrm>
            <a:off x="5625998" y="1826801"/>
            <a:ext cx="1434766" cy="188595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a:solidFill>
                <a:schemeClr val="tx1"/>
              </a:solidFill>
            </a:endParaRPr>
          </a:p>
        </p:txBody>
      </p:sp>
      <p:sp>
        <p:nvSpPr>
          <p:cNvPr id="29" name="TextBox 28">
            <a:extLst>
              <a:ext uri="{FF2B5EF4-FFF2-40B4-BE49-F238E27FC236}">
                <a16:creationId xmlns:a16="http://schemas.microsoft.com/office/drawing/2014/main" id="{2A7750A6-EE28-0645-DACE-C352E2B11EDE}"/>
              </a:ext>
            </a:extLst>
          </p:cNvPr>
          <p:cNvSpPr txBox="1"/>
          <p:nvPr/>
        </p:nvSpPr>
        <p:spPr>
          <a:xfrm>
            <a:off x="6071777" y="1604496"/>
            <a:ext cx="532197" cy="253916"/>
          </a:xfrm>
          <a:prstGeom prst="rect">
            <a:avLst/>
          </a:prstGeom>
          <a:noFill/>
        </p:spPr>
        <p:txBody>
          <a:bodyPr wrap="none" lIns="0" rIns="0" rtlCol="0">
            <a:spAutoFit/>
          </a:bodyPr>
          <a:lstStyle/>
          <a:p>
            <a:pPr algn="l"/>
            <a:r>
              <a:rPr lang="en-US" sz="1050" dirty="0"/>
              <a:t>Git Repo</a:t>
            </a:r>
          </a:p>
        </p:txBody>
      </p:sp>
      <p:cxnSp>
        <p:nvCxnSpPr>
          <p:cNvPr id="30" name="Straight Arrow Connector 29">
            <a:extLst>
              <a:ext uri="{FF2B5EF4-FFF2-40B4-BE49-F238E27FC236}">
                <a16:creationId xmlns:a16="http://schemas.microsoft.com/office/drawing/2014/main" id="{DF04E2C6-6169-3C92-09E4-82FBE6DE3A24}"/>
              </a:ext>
            </a:extLst>
          </p:cNvPr>
          <p:cNvCxnSpPr>
            <a:cxnSpLocks/>
            <a:endCxn id="28" idx="1"/>
          </p:cNvCxnSpPr>
          <p:nvPr/>
        </p:nvCxnSpPr>
        <p:spPr>
          <a:xfrm flipV="1">
            <a:off x="4955500" y="2769776"/>
            <a:ext cx="670498" cy="8679"/>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2F8198C-0BF5-56E7-5397-A234489566F5}"/>
              </a:ext>
            </a:extLst>
          </p:cNvPr>
          <p:cNvSpPr txBox="1"/>
          <p:nvPr/>
        </p:nvSpPr>
        <p:spPr>
          <a:xfrm>
            <a:off x="5091101" y="2554455"/>
            <a:ext cx="307777" cy="253916"/>
          </a:xfrm>
          <a:prstGeom prst="rect">
            <a:avLst/>
          </a:prstGeom>
          <a:noFill/>
        </p:spPr>
        <p:txBody>
          <a:bodyPr wrap="none" lIns="0" rIns="0" rtlCol="0">
            <a:spAutoFit/>
          </a:bodyPr>
          <a:lstStyle/>
          <a:p>
            <a:pPr algn="l"/>
            <a:r>
              <a:rPr lang="en-US" sz="1050" dirty="0"/>
              <a:t>Push</a:t>
            </a:r>
          </a:p>
        </p:txBody>
      </p:sp>
      <p:sp>
        <p:nvSpPr>
          <p:cNvPr id="51" name="Rectangle 50">
            <a:extLst>
              <a:ext uri="{FF2B5EF4-FFF2-40B4-BE49-F238E27FC236}">
                <a16:creationId xmlns:a16="http://schemas.microsoft.com/office/drawing/2014/main" id="{C0A7432E-4C5B-8166-DB44-0D1A5B5D3963}"/>
              </a:ext>
            </a:extLst>
          </p:cNvPr>
          <p:cNvSpPr/>
          <p:nvPr/>
        </p:nvSpPr>
        <p:spPr>
          <a:xfrm>
            <a:off x="5761406" y="2386507"/>
            <a:ext cx="1147330" cy="777641"/>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050" dirty="0">
                <a:solidFill>
                  <a:schemeClr val="bg1"/>
                </a:solidFill>
              </a:rPr>
              <a:t>Application + Terraform Module</a:t>
            </a:r>
          </a:p>
        </p:txBody>
      </p:sp>
      <p:sp>
        <p:nvSpPr>
          <p:cNvPr id="8" name="TextBox 7">
            <a:extLst>
              <a:ext uri="{FF2B5EF4-FFF2-40B4-BE49-F238E27FC236}">
                <a16:creationId xmlns:a16="http://schemas.microsoft.com/office/drawing/2014/main" id="{43096DD2-01EC-D314-5F43-ACB60710C0A9}"/>
              </a:ext>
            </a:extLst>
          </p:cNvPr>
          <p:cNvSpPr txBox="1"/>
          <p:nvPr/>
        </p:nvSpPr>
        <p:spPr>
          <a:xfrm>
            <a:off x="5987619" y="2134967"/>
            <a:ext cx="682879" cy="253916"/>
          </a:xfrm>
          <a:prstGeom prst="rect">
            <a:avLst/>
          </a:prstGeom>
          <a:noFill/>
        </p:spPr>
        <p:txBody>
          <a:bodyPr wrap="none" lIns="0" rIns="0" rtlCol="0">
            <a:spAutoFit/>
          </a:bodyPr>
          <a:lstStyle/>
          <a:p>
            <a:pPr algn="l"/>
            <a:r>
              <a:rPr lang="en-US" sz="1050" dirty="0"/>
              <a:t>Helm Chart</a:t>
            </a:r>
          </a:p>
        </p:txBody>
      </p:sp>
      <p:sp>
        <p:nvSpPr>
          <p:cNvPr id="21" name="TextBox 20">
            <a:extLst>
              <a:ext uri="{FF2B5EF4-FFF2-40B4-BE49-F238E27FC236}">
                <a16:creationId xmlns:a16="http://schemas.microsoft.com/office/drawing/2014/main" id="{5D8F2903-6AC2-B996-5796-22AEFD8B7042}"/>
              </a:ext>
            </a:extLst>
          </p:cNvPr>
          <p:cNvSpPr txBox="1"/>
          <p:nvPr/>
        </p:nvSpPr>
        <p:spPr>
          <a:xfrm>
            <a:off x="4177645" y="3042291"/>
            <a:ext cx="684483" cy="253916"/>
          </a:xfrm>
          <a:prstGeom prst="rect">
            <a:avLst/>
          </a:prstGeom>
          <a:noFill/>
        </p:spPr>
        <p:txBody>
          <a:bodyPr wrap="none" lIns="0" rIns="0" rtlCol="0">
            <a:spAutoFit/>
          </a:bodyPr>
          <a:lstStyle/>
          <a:p>
            <a:pPr algn="l"/>
            <a:r>
              <a:rPr lang="en-US" sz="1050" dirty="0"/>
              <a:t>Developers</a:t>
            </a:r>
          </a:p>
        </p:txBody>
      </p:sp>
      <p:cxnSp>
        <p:nvCxnSpPr>
          <p:cNvPr id="23" name="Straight Arrow Connector 22">
            <a:extLst>
              <a:ext uri="{FF2B5EF4-FFF2-40B4-BE49-F238E27FC236}">
                <a16:creationId xmlns:a16="http://schemas.microsoft.com/office/drawing/2014/main" id="{7371E6C6-4543-45EA-A1E8-7D027D5A2D97}"/>
              </a:ext>
            </a:extLst>
          </p:cNvPr>
          <p:cNvCxnSpPr>
            <a:cxnSpLocks/>
            <a:stCxn id="11" idx="3"/>
            <a:endCxn id="37" idx="1"/>
          </p:cNvCxnSpPr>
          <p:nvPr/>
        </p:nvCxnSpPr>
        <p:spPr>
          <a:xfrm>
            <a:off x="3287836" y="2008559"/>
            <a:ext cx="948527" cy="75055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21FE6F0-891A-5B89-1B8F-2E42F65E51A0}"/>
              </a:ext>
            </a:extLst>
          </p:cNvPr>
          <p:cNvSpPr txBox="1"/>
          <p:nvPr/>
        </p:nvSpPr>
        <p:spPr>
          <a:xfrm>
            <a:off x="3556776" y="2632881"/>
            <a:ext cx="578685" cy="253916"/>
          </a:xfrm>
          <a:prstGeom prst="rect">
            <a:avLst/>
          </a:prstGeom>
          <a:noFill/>
        </p:spPr>
        <p:txBody>
          <a:bodyPr wrap="none" lIns="0" rIns="0" rtlCol="0">
            <a:spAutoFit/>
          </a:bodyPr>
          <a:lstStyle/>
          <a:p>
            <a:pPr algn="l"/>
            <a:r>
              <a:rPr lang="en-US" sz="1050" dirty="0"/>
              <a:t>Consume</a:t>
            </a:r>
          </a:p>
        </p:txBody>
      </p:sp>
      <p:cxnSp>
        <p:nvCxnSpPr>
          <p:cNvPr id="49" name="Straight Arrow Connector 48">
            <a:extLst>
              <a:ext uri="{FF2B5EF4-FFF2-40B4-BE49-F238E27FC236}">
                <a16:creationId xmlns:a16="http://schemas.microsoft.com/office/drawing/2014/main" id="{FA8A3A12-C1FB-0241-7D5F-C830C54F905C}"/>
              </a:ext>
            </a:extLst>
          </p:cNvPr>
          <p:cNvCxnSpPr>
            <a:cxnSpLocks/>
            <a:stCxn id="40" idx="3"/>
            <a:endCxn id="37" idx="1"/>
          </p:cNvCxnSpPr>
          <p:nvPr/>
        </p:nvCxnSpPr>
        <p:spPr>
          <a:xfrm flipV="1">
            <a:off x="3287834" y="2759118"/>
            <a:ext cx="948529" cy="1094822"/>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309253C-F600-4C61-7BC5-7348E1B36B7B}"/>
              </a:ext>
            </a:extLst>
          </p:cNvPr>
          <p:cNvGrpSpPr>
            <a:grpSpLocks noChangeAspect="1"/>
          </p:cNvGrpSpPr>
          <p:nvPr/>
        </p:nvGrpSpPr>
        <p:grpSpPr>
          <a:xfrm>
            <a:off x="4236363" y="2519087"/>
            <a:ext cx="738554" cy="480060"/>
            <a:chOff x="7874769" y="2473703"/>
            <a:chExt cx="2762075" cy="1910593"/>
          </a:xfrm>
          <a:solidFill>
            <a:srgbClr val="002060"/>
          </a:solidFill>
        </p:grpSpPr>
        <p:sp>
          <p:nvSpPr>
            <p:cNvPr id="37" name="Rectangle 36">
              <a:extLst>
                <a:ext uri="{FF2B5EF4-FFF2-40B4-BE49-F238E27FC236}">
                  <a16:creationId xmlns:a16="http://schemas.microsoft.com/office/drawing/2014/main" id="{84E3573B-9783-B003-C437-78A05F40351B}"/>
                </a:ext>
              </a:extLst>
            </p:cNvPr>
            <p:cNvSpPr/>
            <p:nvPr/>
          </p:nvSpPr>
          <p:spPr>
            <a:xfrm>
              <a:off x="7874769" y="2473703"/>
              <a:ext cx="2762075" cy="191059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38" name="Graphic 37">
              <a:extLst>
                <a:ext uri="{FF2B5EF4-FFF2-40B4-BE49-F238E27FC236}">
                  <a16:creationId xmlns:a16="http://schemas.microsoft.com/office/drawing/2014/main" id="{BB8A4CA8-D9B1-7AB2-D5BA-0608E2FFBE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9444" y="2473703"/>
              <a:ext cx="1371600" cy="1371600"/>
            </a:xfrm>
            <a:prstGeom prst="rect">
              <a:avLst/>
            </a:prstGeom>
          </p:spPr>
        </p:pic>
        <p:pic>
          <p:nvPicPr>
            <p:cNvPr id="39" name="Graphic 38">
              <a:extLst>
                <a:ext uri="{FF2B5EF4-FFF2-40B4-BE49-F238E27FC236}">
                  <a16:creationId xmlns:a16="http://schemas.microsoft.com/office/drawing/2014/main" id="{5DDCF9EE-7FED-90C2-4B26-046E7E1F1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74769" y="2909930"/>
              <a:ext cx="1371600" cy="1371600"/>
            </a:xfrm>
            <a:prstGeom prst="rect">
              <a:avLst/>
            </a:prstGeom>
          </p:spPr>
        </p:pic>
        <p:pic>
          <p:nvPicPr>
            <p:cNvPr id="46" name="Graphic 45">
              <a:extLst>
                <a:ext uri="{FF2B5EF4-FFF2-40B4-BE49-F238E27FC236}">
                  <a16:creationId xmlns:a16="http://schemas.microsoft.com/office/drawing/2014/main" id="{632AB505-EDEB-A190-FC9D-2B88CC24C2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65244" y="2882666"/>
              <a:ext cx="1371600" cy="1371600"/>
            </a:xfrm>
            <a:prstGeom prst="rect">
              <a:avLst/>
            </a:prstGeom>
          </p:spPr>
        </p:pic>
      </p:grpSp>
      <p:sp>
        <p:nvSpPr>
          <p:cNvPr id="47" name="TextBox 46">
            <a:extLst>
              <a:ext uri="{FF2B5EF4-FFF2-40B4-BE49-F238E27FC236}">
                <a16:creationId xmlns:a16="http://schemas.microsoft.com/office/drawing/2014/main" id="{976FB939-F455-6146-3752-6E63744DF74F}"/>
              </a:ext>
            </a:extLst>
          </p:cNvPr>
          <p:cNvSpPr txBox="1"/>
          <p:nvPr/>
        </p:nvSpPr>
        <p:spPr>
          <a:xfrm>
            <a:off x="105502" y="3017321"/>
            <a:ext cx="501740" cy="253916"/>
          </a:xfrm>
          <a:prstGeom prst="rect">
            <a:avLst/>
          </a:prstGeom>
          <a:noFill/>
        </p:spPr>
        <p:txBody>
          <a:bodyPr wrap="none" lIns="0" rIns="0" rtlCol="0">
            <a:spAutoFit/>
          </a:bodyPr>
          <a:lstStyle/>
          <a:p>
            <a:pPr algn="l"/>
            <a:r>
              <a:rPr lang="en-US" sz="1050" dirty="0"/>
              <a:t>Platform</a:t>
            </a:r>
          </a:p>
        </p:txBody>
      </p:sp>
      <p:grpSp>
        <p:nvGrpSpPr>
          <p:cNvPr id="48" name="Group 47">
            <a:extLst>
              <a:ext uri="{FF2B5EF4-FFF2-40B4-BE49-F238E27FC236}">
                <a16:creationId xmlns:a16="http://schemas.microsoft.com/office/drawing/2014/main" id="{CD16ACF9-F187-588B-57EA-8BA1E28D0796}"/>
              </a:ext>
            </a:extLst>
          </p:cNvPr>
          <p:cNvGrpSpPr>
            <a:grpSpLocks noChangeAspect="1"/>
          </p:cNvGrpSpPr>
          <p:nvPr/>
        </p:nvGrpSpPr>
        <p:grpSpPr>
          <a:xfrm>
            <a:off x="114087" y="2519087"/>
            <a:ext cx="738554" cy="480060"/>
            <a:chOff x="1816520" y="2473703"/>
            <a:chExt cx="2762075" cy="1910593"/>
          </a:xfrm>
          <a:solidFill>
            <a:schemeClr val="accent4">
              <a:lumMod val="75000"/>
            </a:schemeClr>
          </a:solidFill>
        </p:grpSpPr>
        <p:sp>
          <p:nvSpPr>
            <p:cNvPr id="50" name="Rectangle 49">
              <a:extLst>
                <a:ext uri="{FF2B5EF4-FFF2-40B4-BE49-F238E27FC236}">
                  <a16:creationId xmlns:a16="http://schemas.microsoft.com/office/drawing/2014/main" id="{A126F07D-0258-63FB-B4A1-ACFB2F548975}"/>
                </a:ext>
              </a:extLst>
            </p:cNvPr>
            <p:cNvSpPr/>
            <p:nvPr/>
          </p:nvSpPr>
          <p:spPr>
            <a:xfrm>
              <a:off x="1816520" y="2473703"/>
              <a:ext cx="2762075" cy="19105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54" name="Graphic 53">
              <a:extLst>
                <a:ext uri="{FF2B5EF4-FFF2-40B4-BE49-F238E27FC236}">
                  <a16:creationId xmlns:a16="http://schemas.microsoft.com/office/drawing/2014/main" id="{1CA77DFB-E5D0-F281-E9A4-ABCE2E4BA9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21195" y="2473703"/>
              <a:ext cx="1371600" cy="1371600"/>
            </a:xfrm>
            <a:prstGeom prst="rect">
              <a:avLst/>
            </a:prstGeom>
          </p:spPr>
        </p:pic>
        <p:pic>
          <p:nvPicPr>
            <p:cNvPr id="56" name="Graphic 55">
              <a:extLst>
                <a:ext uri="{FF2B5EF4-FFF2-40B4-BE49-F238E27FC236}">
                  <a16:creationId xmlns:a16="http://schemas.microsoft.com/office/drawing/2014/main" id="{413C1807-D675-5C8E-19C4-56C4616541B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16520" y="2909930"/>
              <a:ext cx="1371600" cy="1371600"/>
            </a:xfrm>
            <a:prstGeom prst="rect">
              <a:avLst/>
            </a:prstGeom>
          </p:spPr>
        </p:pic>
        <p:pic>
          <p:nvPicPr>
            <p:cNvPr id="58" name="Graphic 57">
              <a:extLst>
                <a:ext uri="{FF2B5EF4-FFF2-40B4-BE49-F238E27FC236}">
                  <a16:creationId xmlns:a16="http://schemas.microsoft.com/office/drawing/2014/main" id="{C8D9B6E8-5A19-BC7D-4F2E-0E48323CB87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06995" y="2882666"/>
              <a:ext cx="1371600" cy="1371600"/>
            </a:xfrm>
            <a:prstGeom prst="rect">
              <a:avLst/>
            </a:prstGeom>
          </p:spPr>
        </p:pic>
      </p:grpSp>
      <p:cxnSp>
        <p:nvCxnSpPr>
          <p:cNvPr id="68" name="Curved Connector 67">
            <a:extLst>
              <a:ext uri="{FF2B5EF4-FFF2-40B4-BE49-F238E27FC236}">
                <a16:creationId xmlns:a16="http://schemas.microsoft.com/office/drawing/2014/main" id="{8BA01E8A-CC53-2503-5629-1CC7672F5E40}"/>
              </a:ext>
            </a:extLst>
          </p:cNvPr>
          <p:cNvCxnSpPr>
            <a:cxnSpLocks/>
            <a:stCxn id="44" idx="3"/>
            <a:endCxn id="11" idx="3"/>
          </p:cNvCxnSpPr>
          <p:nvPr/>
        </p:nvCxnSpPr>
        <p:spPr>
          <a:xfrm flipV="1">
            <a:off x="3154744" y="2008559"/>
            <a:ext cx="133091" cy="2276808"/>
          </a:xfrm>
          <a:prstGeom prst="curvedConnector3">
            <a:avLst>
              <a:gd name="adj1" fmla="val 376047"/>
            </a:avLst>
          </a:prstGeom>
          <a:ln w="28575" cap="rnd">
            <a:solidFill>
              <a:srgbClr val="FF733D"/>
            </a:solidFill>
            <a:round/>
            <a:tailEnd type="triangle"/>
          </a:ln>
        </p:spPr>
        <p:style>
          <a:lnRef idx="1">
            <a:schemeClr val="accent1"/>
          </a:lnRef>
          <a:fillRef idx="0">
            <a:schemeClr val="accent1"/>
          </a:fillRef>
          <a:effectRef idx="0">
            <a:schemeClr val="accent1"/>
          </a:effectRef>
          <a:fontRef idx="minor">
            <a:schemeClr val="tx1"/>
          </a:fontRef>
        </p:style>
      </p:cxnSp>
      <p:sp>
        <p:nvSpPr>
          <p:cNvPr id="5" name="Title 2">
            <a:extLst>
              <a:ext uri="{FF2B5EF4-FFF2-40B4-BE49-F238E27FC236}">
                <a16:creationId xmlns:a16="http://schemas.microsoft.com/office/drawing/2014/main" id="{5DB87943-9FE1-99F4-5A49-CE1EE3EF87CA}"/>
              </a:ext>
            </a:extLst>
          </p:cNvPr>
          <p:cNvSpPr>
            <a:spLocks noGrp="1"/>
          </p:cNvSpPr>
          <p:nvPr>
            <p:ph type="title"/>
          </p:nvPr>
        </p:nvSpPr>
        <p:spPr>
          <a:xfrm>
            <a:off x="91075" y="29700"/>
            <a:ext cx="7690800" cy="572700"/>
          </a:xfrm>
        </p:spPr>
        <p:txBody>
          <a:bodyPr>
            <a:normAutofit fontScale="90000"/>
          </a:bodyPr>
          <a:lstStyle/>
          <a:p>
            <a:r>
              <a:rPr lang="en-US" sz="2800" dirty="0">
                <a:solidFill>
                  <a:schemeClr val="bg1"/>
                </a:solidFill>
              </a:rPr>
              <a:t>Empower developers with platform engineering</a:t>
            </a:r>
          </a:p>
        </p:txBody>
      </p:sp>
    </p:spTree>
    <p:extLst>
      <p:ext uri="{BB962C8B-B14F-4D97-AF65-F5344CB8AC3E}">
        <p14:creationId xmlns:p14="http://schemas.microsoft.com/office/powerpoint/2010/main" val="115983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6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5" grpId="0"/>
      <p:bldP spid="17" grpId="0" animBg="1"/>
      <p:bldP spid="18" grpId="0" animBg="1"/>
      <p:bldP spid="19" grpId="0" animBg="1"/>
      <p:bldP spid="40" grpId="0" animBg="1"/>
      <p:bldP spid="41" grpId="0"/>
      <p:bldP spid="42" grpId="0" animBg="1"/>
      <p:bldP spid="43" grpId="0" animBg="1"/>
      <p:bldP spid="44" grpId="0" animBg="1"/>
      <p:bldP spid="53" grpId="0" animBg="1"/>
      <p:bldP spid="55" grpId="0" animBg="1"/>
      <p:bldP spid="28" grpId="0" animBg="1"/>
      <p:bldP spid="29" grpId="0"/>
      <p:bldP spid="35" grpId="0"/>
      <p:bldP spid="51" grpId="0" animBg="1"/>
      <p:bldP spid="8" grpId="0"/>
      <p:bldP spid="21" grpId="0"/>
      <p:bldP spid="26" grpId="0"/>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1098FB3-3EEF-B55C-DF6B-6311FEB03696}"/>
              </a:ext>
            </a:extLst>
          </p:cNvPr>
          <p:cNvSpPr>
            <a:spLocks noGrp="1"/>
          </p:cNvSpPr>
          <p:nvPr>
            <p:ph type="sldNum" sz="quarter" idx="12"/>
          </p:nvPr>
        </p:nvSpPr>
        <p:spPr/>
        <p:txBody>
          <a:bodyPr/>
          <a:lstStyle/>
          <a:p>
            <a:fld id="{EB4B8DE2-A4E8-46E4-8BBF-D75455EFF32C}" type="slidenum">
              <a:rPr lang="en-US" smtClean="0"/>
              <a:pPr/>
              <a:t>27</a:t>
            </a:fld>
            <a:endParaRPr lang="en-US"/>
          </a:p>
        </p:txBody>
      </p:sp>
      <p:sp>
        <p:nvSpPr>
          <p:cNvPr id="11" name="Rectangle 10">
            <a:extLst>
              <a:ext uri="{FF2B5EF4-FFF2-40B4-BE49-F238E27FC236}">
                <a16:creationId xmlns:a16="http://schemas.microsoft.com/office/drawing/2014/main" id="{22C011D8-9D8B-4709-7AD8-13AF920CD6B8}"/>
              </a:ext>
            </a:extLst>
          </p:cNvPr>
          <p:cNvSpPr/>
          <p:nvPr/>
        </p:nvSpPr>
        <p:spPr>
          <a:xfrm>
            <a:off x="1853070" y="1227228"/>
            <a:ext cx="1434766" cy="156266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a:solidFill>
                <a:schemeClr val="tx1"/>
              </a:solidFill>
            </a:endParaRPr>
          </a:p>
        </p:txBody>
      </p:sp>
      <p:cxnSp>
        <p:nvCxnSpPr>
          <p:cNvPr id="13" name="Straight Arrow Connector 12">
            <a:extLst>
              <a:ext uri="{FF2B5EF4-FFF2-40B4-BE49-F238E27FC236}">
                <a16:creationId xmlns:a16="http://schemas.microsoft.com/office/drawing/2014/main" id="{27A6766C-AABC-B21C-EBB4-1F3EC213D4CD}"/>
              </a:ext>
            </a:extLst>
          </p:cNvPr>
          <p:cNvCxnSpPr>
            <a:cxnSpLocks/>
            <a:stCxn id="50" idx="3"/>
            <a:endCxn id="11" idx="1"/>
          </p:cNvCxnSpPr>
          <p:nvPr/>
        </p:nvCxnSpPr>
        <p:spPr>
          <a:xfrm flipV="1">
            <a:off x="852641" y="2008559"/>
            <a:ext cx="1000429" cy="75055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71E47BD-8325-897E-F4DE-314B769F67CA}"/>
              </a:ext>
            </a:extLst>
          </p:cNvPr>
          <p:cNvSpPr txBox="1"/>
          <p:nvPr/>
        </p:nvSpPr>
        <p:spPr>
          <a:xfrm>
            <a:off x="1074640" y="2586620"/>
            <a:ext cx="511358" cy="415498"/>
          </a:xfrm>
          <a:prstGeom prst="rect">
            <a:avLst/>
          </a:prstGeom>
          <a:noFill/>
        </p:spPr>
        <p:txBody>
          <a:bodyPr wrap="none" lIns="0" rIns="0" rtlCol="0">
            <a:spAutoFit/>
          </a:bodyPr>
          <a:lstStyle/>
          <a:p>
            <a:pPr algn="ctr"/>
            <a:r>
              <a:rPr lang="en-US" sz="1050" dirty="0"/>
              <a:t>Create</a:t>
            </a:r>
            <a:br>
              <a:rPr lang="en-US" sz="1050" dirty="0"/>
            </a:br>
            <a:r>
              <a:rPr lang="en-US" sz="1050" dirty="0"/>
              <a:t>Maintain</a:t>
            </a:r>
          </a:p>
        </p:txBody>
      </p:sp>
      <p:sp>
        <p:nvSpPr>
          <p:cNvPr id="15" name="TextBox 14">
            <a:extLst>
              <a:ext uri="{FF2B5EF4-FFF2-40B4-BE49-F238E27FC236}">
                <a16:creationId xmlns:a16="http://schemas.microsoft.com/office/drawing/2014/main" id="{85FD1299-27C7-4610-F9B4-C6B4B1726CB4}"/>
              </a:ext>
            </a:extLst>
          </p:cNvPr>
          <p:cNvSpPr txBox="1"/>
          <p:nvPr/>
        </p:nvSpPr>
        <p:spPr>
          <a:xfrm>
            <a:off x="1824956" y="991733"/>
            <a:ext cx="1431482" cy="253916"/>
          </a:xfrm>
          <a:prstGeom prst="rect">
            <a:avLst/>
          </a:prstGeom>
          <a:noFill/>
        </p:spPr>
        <p:txBody>
          <a:bodyPr wrap="none" lIns="0" rIns="0" rtlCol="0">
            <a:spAutoFit/>
          </a:bodyPr>
          <a:lstStyle/>
          <a:p>
            <a:pPr algn="l"/>
            <a:r>
              <a:rPr lang="en-US" sz="1050" dirty="0"/>
              <a:t>Infrastructure Blueprints</a:t>
            </a:r>
          </a:p>
        </p:txBody>
      </p:sp>
      <p:sp>
        <p:nvSpPr>
          <p:cNvPr id="17" name="Rectangle 16">
            <a:extLst>
              <a:ext uri="{FF2B5EF4-FFF2-40B4-BE49-F238E27FC236}">
                <a16:creationId xmlns:a16="http://schemas.microsoft.com/office/drawing/2014/main" id="{304D7893-68B1-2488-3AD4-B145A6A1256A}"/>
              </a:ext>
            </a:extLst>
          </p:cNvPr>
          <p:cNvSpPr/>
          <p:nvPr/>
        </p:nvSpPr>
        <p:spPr>
          <a:xfrm>
            <a:off x="2001960" y="1333060"/>
            <a:ext cx="1136984" cy="377423"/>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050" dirty="0">
                <a:solidFill>
                  <a:schemeClr val="bg1"/>
                </a:solidFill>
              </a:rPr>
              <a:t>S3 Module</a:t>
            </a:r>
          </a:p>
        </p:txBody>
      </p:sp>
      <p:sp>
        <p:nvSpPr>
          <p:cNvPr id="18" name="Rectangle 17">
            <a:extLst>
              <a:ext uri="{FF2B5EF4-FFF2-40B4-BE49-F238E27FC236}">
                <a16:creationId xmlns:a16="http://schemas.microsoft.com/office/drawing/2014/main" id="{5CBE83BE-F2D7-1E73-C204-40E72FF80D27}"/>
              </a:ext>
            </a:extLst>
          </p:cNvPr>
          <p:cNvSpPr/>
          <p:nvPr/>
        </p:nvSpPr>
        <p:spPr>
          <a:xfrm>
            <a:off x="2001960" y="1812887"/>
            <a:ext cx="1136984" cy="377423"/>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050" dirty="0">
                <a:solidFill>
                  <a:schemeClr val="bg1"/>
                </a:solidFill>
              </a:rPr>
              <a:t>SQS Module</a:t>
            </a:r>
          </a:p>
        </p:txBody>
      </p:sp>
      <p:sp>
        <p:nvSpPr>
          <p:cNvPr id="19" name="Rectangle 18">
            <a:extLst>
              <a:ext uri="{FF2B5EF4-FFF2-40B4-BE49-F238E27FC236}">
                <a16:creationId xmlns:a16="http://schemas.microsoft.com/office/drawing/2014/main" id="{EFC98A39-B1A4-9CE9-EAF7-7581EB174107}"/>
              </a:ext>
            </a:extLst>
          </p:cNvPr>
          <p:cNvSpPr/>
          <p:nvPr/>
        </p:nvSpPr>
        <p:spPr>
          <a:xfrm>
            <a:off x="2001960" y="2301394"/>
            <a:ext cx="1136984" cy="377423"/>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050" dirty="0">
                <a:solidFill>
                  <a:schemeClr val="bg1"/>
                </a:solidFill>
              </a:rPr>
              <a:t>Frontend + </a:t>
            </a:r>
            <a:r>
              <a:rPr lang="en-US" sz="1050" dirty="0" err="1">
                <a:solidFill>
                  <a:schemeClr val="bg1"/>
                </a:solidFill>
              </a:rPr>
              <a:t>Cloudfront</a:t>
            </a:r>
            <a:endParaRPr lang="en-US" sz="1050" dirty="0">
              <a:solidFill>
                <a:schemeClr val="bg1"/>
              </a:solidFill>
            </a:endParaRPr>
          </a:p>
        </p:txBody>
      </p:sp>
      <p:sp>
        <p:nvSpPr>
          <p:cNvPr id="40" name="Rectangle 39">
            <a:extLst>
              <a:ext uri="{FF2B5EF4-FFF2-40B4-BE49-F238E27FC236}">
                <a16:creationId xmlns:a16="http://schemas.microsoft.com/office/drawing/2014/main" id="{15FFCC91-9054-5379-5697-6E2C78FFA31C}"/>
              </a:ext>
            </a:extLst>
          </p:cNvPr>
          <p:cNvSpPr/>
          <p:nvPr/>
        </p:nvSpPr>
        <p:spPr>
          <a:xfrm>
            <a:off x="1853068" y="3151546"/>
            <a:ext cx="1434766" cy="140478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a:solidFill>
                <a:schemeClr val="tx1"/>
              </a:solidFill>
            </a:endParaRPr>
          </a:p>
        </p:txBody>
      </p:sp>
      <p:sp>
        <p:nvSpPr>
          <p:cNvPr id="41" name="TextBox 40">
            <a:extLst>
              <a:ext uri="{FF2B5EF4-FFF2-40B4-BE49-F238E27FC236}">
                <a16:creationId xmlns:a16="http://schemas.microsoft.com/office/drawing/2014/main" id="{E947800F-AB7D-D797-A6BF-2BFD22914742}"/>
              </a:ext>
            </a:extLst>
          </p:cNvPr>
          <p:cNvSpPr txBox="1"/>
          <p:nvPr/>
        </p:nvSpPr>
        <p:spPr>
          <a:xfrm>
            <a:off x="1785248" y="2951474"/>
            <a:ext cx="1657505" cy="253916"/>
          </a:xfrm>
          <a:prstGeom prst="rect">
            <a:avLst/>
          </a:prstGeom>
          <a:noFill/>
        </p:spPr>
        <p:txBody>
          <a:bodyPr wrap="none" lIns="0" rIns="0" rtlCol="0">
            <a:spAutoFit/>
          </a:bodyPr>
          <a:lstStyle/>
          <a:p>
            <a:pPr algn="l"/>
            <a:r>
              <a:rPr lang="en-US" sz="1050" dirty="0"/>
              <a:t>App Blueprints (Helm chart)</a:t>
            </a:r>
          </a:p>
        </p:txBody>
      </p:sp>
      <p:sp>
        <p:nvSpPr>
          <p:cNvPr id="42" name="Rectangle 41">
            <a:extLst>
              <a:ext uri="{FF2B5EF4-FFF2-40B4-BE49-F238E27FC236}">
                <a16:creationId xmlns:a16="http://schemas.microsoft.com/office/drawing/2014/main" id="{A73D4576-FEA8-DBFD-AE3F-F517FFE87045}"/>
              </a:ext>
            </a:extLst>
          </p:cNvPr>
          <p:cNvSpPr/>
          <p:nvPr/>
        </p:nvSpPr>
        <p:spPr>
          <a:xfrm>
            <a:off x="2017761" y="3217992"/>
            <a:ext cx="1136984" cy="377423"/>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050" dirty="0">
                <a:solidFill>
                  <a:schemeClr val="bg1"/>
                </a:solidFill>
              </a:rPr>
              <a:t>Deployment</a:t>
            </a:r>
          </a:p>
        </p:txBody>
      </p:sp>
      <p:sp>
        <p:nvSpPr>
          <p:cNvPr id="43" name="Rectangle 42">
            <a:extLst>
              <a:ext uri="{FF2B5EF4-FFF2-40B4-BE49-F238E27FC236}">
                <a16:creationId xmlns:a16="http://schemas.microsoft.com/office/drawing/2014/main" id="{87391DB6-D1C2-EC5C-8D1B-4ABCF2C29284}"/>
              </a:ext>
            </a:extLst>
          </p:cNvPr>
          <p:cNvSpPr/>
          <p:nvPr/>
        </p:nvSpPr>
        <p:spPr>
          <a:xfrm>
            <a:off x="2017761" y="3661860"/>
            <a:ext cx="1136984" cy="377423"/>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050" dirty="0">
                <a:solidFill>
                  <a:schemeClr val="bg1"/>
                </a:solidFill>
              </a:rPr>
              <a:t>Ingress</a:t>
            </a:r>
          </a:p>
        </p:txBody>
      </p:sp>
      <p:sp>
        <p:nvSpPr>
          <p:cNvPr id="44" name="Rectangle 43">
            <a:extLst>
              <a:ext uri="{FF2B5EF4-FFF2-40B4-BE49-F238E27FC236}">
                <a16:creationId xmlns:a16="http://schemas.microsoft.com/office/drawing/2014/main" id="{FDAAF777-40A0-DFDB-3D1F-EE5B971E6BB7}"/>
              </a:ext>
            </a:extLst>
          </p:cNvPr>
          <p:cNvSpPr/>
          <p:nvPr/>
        </p:nvSpPr>
        <p:spPr>
          <a:xfrm>
            <a:off x="2017761" y="4096656"/>
            <a:ext cx="1136984" cy="377423"/>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050" dirty="0">
                <a:solidFill>
                  <a:schemeClr val="bg1"/>
                </a:solidFill>
              </a:rPr>
              <a:t>Terraform CRD</a:t>
            </a:r>
          </a:p>
        </p:txBody>
      </p:sp>
      <p:cxnSp>
        <p:nvCxnSpPr>
          <p:cNvPr id="45" name="Straight Arrow Connector 44">
            <a:extLst>
              <a:ext uri="{FF2B5EF4-FFF2-40B4-BE49-F238E27FC236}">
                <a16:creationId xmlns:a16="http://schemas.microsoft.com/office/drawing/2014/main" id="{DE03A300-4A58-16B9-2996-D3BEBB2F3DE3}"/>
              </a:ext>
            </a:extLst>
          </p:cNvPr>
          <p:cNvCxnSpPr>
            <a:cxnSpLocks/>
            <a:endCxn id="40" idx="1"/>
          </p:cNvCxnSpPr>
          <p:nvPr/>
        </p:nvCxnSpPr>
        <p:spPr>
          <a:xfrm>
            <a:off x="858103" y="2759130"/>
            <a:ext cx="994965" cy="109481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DA58C9A-16C7-AD4D-85F3-8C919CD65692}"/>
              </a:ext>
            </a:extLst>
          </p:cNvPr>
          <p:cNvCxnSpPr>
            <a:cxnSpLocks/>
            <a:endCxn id="53" idx="1"/>
          </p:cNvCxnSpPr>
          <p:nvPr/>
        </p:nvCxnSpPr>
        <p:spPr>
          <a:xfrm flipV="1">
            <a:off x="7037105" y="2800870"/>
            <a:ext cx="714076" cy="38882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A1451E1E-C1D8-9AF9-88FD-1ECE98A7AA94}"/>
              </a:ext>
            </a:extLst>
          </p:cNvPr>
          <p:cNvSpPr/>
          <p:nvPr/>
        </p:nvSpPr>
        <p:spPr>
          <a:xfrm>
            <a:off x="7751180" y="2412049"/>
            <a:ext cx="1147330" cy="777641"/>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050" dirty="0">
                <a:solidFill>
                  <a:schemeClr val="bg1"/>
                </a:solidFill>
              </a:rPr>
              <a:t>App Infra</a:t>
            </a:r>
          </a:p>
          <a:p>
            <a:pPr algn="ctr"/>
            <a:r>
              <a:rPr lang="en-US" sz="1050" dirty="0">
                <a:solidFill>
                  <a:schemeClr val="bg1"/>
                </a:solidFill>
              </a:rPr>
              <a:t>Provisioned</a:t>
            </a:r>
          </a:p>
        </p:txBody>
      </p:sp>
      <p:sp>
        <p:nvSpPr>
          <p:cNvPr id="55" name="Rectangle 54">
            <a:extLst>
              <a:ext uri="{FF2B5EF4-FFF2-40B4-BE49-F238E27FC236}">
                <a16:creationId xmlns:a16="http://schemas.microsoft.com/office/drawing/2014/main" id="{4BD2E707-83B2-821A-8A3A-91D1A34DC136}"/>
              </a:ext>
            </a:extLst>
          </p:cNvPr>
          <p:cNvSpPr/>
          <p:nvPr/>
        </p:nvSpPr>
        <p:spPr>
          <a:xfrm>
            <a:off x="7751180" y="3595415"/>
            <a:ext cx="1147330" cy="777641"/>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050" dirty="0">
                <a:solidFill>
                  <a:schemeClr val="bg1"/>
                </a:solidFill>
              </a:rPr>
              <a:t>Application Code</a:t>
            </a:r>
            <a:br>
              <a:rPr lang="en-US" sz="1050" dirty="0">
                <a:solidFill>
                  <a:schemeClr val="bg1"/>
                </a:solidFill>
              </a:rPr>
            </a:br>
            <a:r>
              <a:rPr lang="en-US" sz="1050" dirty="0">
                <a:solidFill>
                  <a:schemeClr val="bg1"/>
                </a:solidFill>
              </a:rPr>
              <a:t>Deployed</a:t>
            </a:r>
          </a:p>
        </p:txBody>
      </p:sp>
      <p:cxnSp>
        <p:nvCxnSpPr>
          <p:cNvPr id="57" name="Straight Arrow Connector 56">
            <a:extLst>
              <a:ext uri="{FF2B5EF4-FFF2-40B4-BE49-F238E27FC236}">
                <a16:creationId xmlns:a16="http://schemas.microsoft.com/office/drawing/2014/main" id="{798CEFE3-34A7-9C30-D8C1-7E32649CA092}"/>
              </a:ext>
            </a:extLst>
          </p:cNvPr>
          <p:cNvCxnSpPr>
            <a:cxnSpLocks/>
            <a:endCxn id="55" idx="1"/>
          </p:cNvCxnSpPr>
          <p:nvPr/>
        </p:nvCxnSpPr>
        <p:spPr>
          <a:xfrm>
            <a:off x="7018580" y="3628086"/>
            <a:ext cx="732601" cy="35615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C19277C-BE22-C4C2-B748-9A4A1F63A0BE}"/>
              </a:ext>
            </a:extLst>
          </p:cNvPr>
          <p:cNvSpPr/>
          <p:nvPr/>
        </p:nvSpPr>
        <p:spPr>
          <a:xfrm>
            <a:off x="5583814" y="2455740"/>
            <a:ext cx="1434766" cy="188595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a:solidFill>
                <a:schemeClr val="tx1"/>
              </a:solidFill>
            </a:endParaRPr>
          </a:p>
        </p:txBody>
      </p:sp>
      <p:sp>
        <p:nvSpPr>
          <p:cNvPr id="29" name="TextBox 28">
            <a:extLst>
              <a:ext uri="{FF2B5EF4-FFF2-40B4-BE49-F238E27FC236}">
                <a16:creationId xmlns:a16="http://schemas.microsoft.com/office/drawing/2014/main" id="{2A7750A6-EE28-0645-DACE-C352E2B11EDE}"/>
              </a:ext>
            </a:extLst>
          </p:cNvPr>
          <p:cNvSpPr txBox="1"/>
          <p:nvPr/>
        </p:nvSpPr>
        <p:spPr>
          <a:xfrm>
            <a:off x="6029593" y="2233435"/>
            <a:ext cx="532197" cy="253916"/>
          </a:xfrm>
          <a:prstGeom prst="rect">
            <a:avLst/>
          </a:prstGeom>
          <a:noFill/>
        </p:spPr>
        <p:txBody>
          <a:bodyPr wrap="none" lIns="0" rIns="0" rtlCol="0">
            <a:spAutoFit/>
          </a:bodyPr>
          <a:lstStyle/>
          <a:p>
            <a:pPr algn="l"/>
            <a:r>
              <a:rPr lang="en-US" sz="1050" dirty="0"/>
              <a:t>Git Repo</a:t>
            </a:r>
          </a:p>
        </p:txBody>
      </p:sp>
      <p:cxnSp>
        <p:nvCxnSpPr>
          <p:cNvPr id="30" name="Straight Arrow Connector 29">
            <a:extLst>
              <a:ext uri="{FF2B5EF4-FFF2-40B4-BE49-F238E27FC236}">
                <a16:creationId xmlns:a16="http://schemas.microsoft.com/office/drawing/2014/main" id="{DF04E2C6-6169-3C92-09E4-82FBE6DE3A24}"/>
              </a:ext>
            </a:extLst>
          </p:cNvPr>
          <p:cNvCxnSpPr>
            <a:cxnSpLocks/>
            <a:endCxn id="28" idx="1"/>
          </p:cNvCxnSpPr>
          <p:nvPr/>
        </p:nvCxnSpPr>
        <p:spPr>
          <a:xfrm flipV="1">
            <a:off x="4913316" y="3398715"/>
            <a:ext cx="670498" cy="8679"/>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2F8198C-0BF5-56E7-5397-A234489566F5}"/>
              </a:ext>
            </a:extLst>
          </p:cNvPr>
          <p:cNvSpPr txBox="1"/>
          <p:nvPr/>
        </p:nvSpPr>
        <p:spPr>
          <a:xfrm>
            <a:off x="5048917" y="3183394"/>
            <a:ext cx="307777" cy="253916"/>
          </a:xfrm>
          <a:prstGeom prst="rect">
            <a:avLst/>
          </a:prstGeom>
          <a:noFill/>
        </p:spPr>
        <p:txBody>
          <a:bodyPr wrap="none" lIns="0" rIns="0" rtlCol="0">
            <a:spAutoFit/>
          </a:bodyPr>
          <a:lstStyle/>
          <a:p>
            <a:pPr algn="l"/>
            <a:r>
              <a:rPr lang="en-US" sz="1050" dirty="0"/>
              <a:t>Push</a:t>
            </a:r>
          </a:p>
        </p:txBody>
      </p:sp>
      <p:sp>
        <p:nvSpPr>
          <p:cNvPr id="51" name="Rectangle 50">
            <a:extLst>
              <a:ext uri="{FF2B5EF4-FFF2-40B4-BE49-F238E27FC236}">
                <a16:creationId xmlns:a16="http://schemas.microsoft.com/office/drawing/2014/main" id="{C0A7432E-4C5B-8166-DB44-0D1A5B5D3963}"/>
              </a:ext>
            </a:extLst>
          </p:cNvPr>
          <p:cNvSpPr/>
          <p:nvPr/>
        </p:nvSpPr>
        <p:spPr>
          <a:xfrm>
            <a:off x="5719222" y="3015446"/>
            <a:ext cx="1147330" cy="777641"/>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050" dirty="0">
                <a:solidFill>
                  <a:schemeClr val="bg1"/>
                </a:solidFill>
              </a:rPr>
              <a:t>Application + Terraform Module</a:t>
            </a:r>
          </a:p>
        </p:txBody>
      </p:sp>
      <p:sp>
        <p:nvSpPr>
          <p:cNvPr id="8" name="TextBox 7">
            <a:extLst>
              <a:ext uri="{FF2B5EF4-FFF2-40B4-BE49-F238E27FC236}">
                <a16:creationId xmlns:a16="http://schemas.microsoft.com/office/drawing/2014/main" id="{43096DD2-01EC-D314-5F43-ACB60710C0A9}"/>
              </a:ext>
            </a:extLst>
          </p:cNvPr>
          <p:cNvSpPr txBox="1"/>
          <p:nvPr/>
        </p:nvSpPr>
        <p:spPr>
          <a:xfrm>
            <a:off x="5945435" y="2763906"/>
            <a:ext cx="682879" cy="253916"/>
          </a:xfrm>
          <a:prstGeom prst="rect">
            <a:avLst/>
          </a:prstGeom>
          <a:noFill/>
        </p:spPr>
        <p:txBody>
          <a:bodyPr wrap="none" lIns="0" rIns="0" rtlCol="0">
            <a:spAutoFit/>
          </a:bodyPr>
          <a:lstStyle/>
          <a:p>
            <a:pPr algn="l"/>
            <a:r>
              <a:rPr lang="en-US" sz="1050" dirty="0"/>
              <a:t>Helm Chart</a:t>
            </a:r>
          </a:p>
        </p:txBody>
      </p:sp>
      <p:sp>
        <p:nvSpPr>
          <p:cNvPr id="21" name="TextBox 20">
            <a:extLst>
              <a:ext uri="{FF2B5EF4-FFF2-40B4-BE49-F238E27FC236}">
                <a16:creationId xmlns:a16="http://schemas.microsoft.com/office/drawing/2014/main" id="{5D8F2903-6AC2-B996-5796-22AEFD8B7042}"/>
              </a:ext>
            </a:extLst>
          </p:cNvPr>
          <p:cNvSpPr txBox="1"/>
          <p:nvPr/>
        </p:nvSpPr>
        <p:spPr>
          <a:xfrm>
            <a:off x="4135461" y="3671230"/>
            <a:ext cx="684483" cy="253916"/>
          </a:xfrm>
          <a:prstGeom prst="rect">
            <a:avLst/>
          </a:prstGeom>
          <a:noFill/>
        </p:spPr>
        <p:txBody>
          <a:bodyPr wrap="none" lIns="0" rIns="0" rtlCol="0">
            <a:spAutoFit/>
          </a:bodyPr>
          <a:lstStyle/>
          <a:p>
            <a:pPr algn="l"/>
            <a:r>
              <a:rPr lang="en-US" sz="1050" dirty="0"/>
              <a:t>Developers</a:t>
            </a:r>
          </a:p>
        </p:txBody>
      </p:sp>
      <p:cxnSp>
        <p:nvCxnSpPr>
          <p:cNvPr id="23" name="Straight Arrow Connector 22">
            <a:extLst>
              <a:ext uri="{FF2B5EF4-FFF2-40B4-BE49-F238E27FC236}">
                <a16:creationId xmlns:a16="http://schemas.microsoft.com/office/drawing/2014/main" id="{7371E6C6-4543-45EA-A1E8-7D027D5A2D97}"/>
              </a:ext>
            </a:extLst>
          </p:cNvPr>
          <p:cNvCxnSpPr>
            <a:cxnSpLocks/>
            <a:stCxn id="11" idx="3"/>
            <a:endCxn id="37" idx="1"/>
          </p:cNvCxnSpPr>
          <p:nvPr/>
        </p:nvCxnSpPr>
        <p:spPr>
          <a:xfrm>
            <a:off x="3287836" y="2008560"/>
            <a:ext cx="906343" cy="1379496"/>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21FE6F0-891A-5B89-1B8F-2E42F65E51A0}"/>
              </a:ext>
            </a:extLst>
          </p:cNvPr>
          <p:cNvSpPr txBox="1"/>
          <p:nvPr/>
        </p:nvSpPr>
        <p:spPr>
          <a:xfrm>
            <a:off x="3556776" y="2632881"/>
            <a:ext cx="578685" cy="253916"/>
          </a:xfrm>
          <a:prstGeom prst="rect">
            <a:avLst/>
          </a:prstGeom>
          <a:noFill/>
        </p:spPr>
        <p:txBody>
          <a:bodyPr wrap="none" lIns="0" rIns="0" rtlCol="0">
            <a:spAutoFit/>
          </a:bodyPr>
          <a:lstStyle/>
          <a:p>
            <a:pPr algn="l"/>
            <a:r>
              <a:rPr lang="en-US" sz="1050" dirty="0"/>
              <a:t>Consume</a:t>
            </a:r>
          </a:p>
        </p:txBody>
      </p:sp>
      <p:cxnSp>
        <p:nvCxnSpPr>
          <p:cNvPr id="49" name="Straight Arrow Connector 48">
            <a:extLst>
              <a:ext uri="{FF2B5EF4-FFF2-40B4-BE49-F238E27FC236}">
                <a16:creationId xmlns:a16="http://schemas.microsoft.com/office/drawing/2014/main" id="{FA8A3A12-C1FB-0241-7D5F-C830C54F905C}"/>
              </a:ext>
            </a:extLst>
          </p:cNvPr>
          <p:cNvCxnSpPr>
            <a:cxnSpLocks/>
            <a:stCxn id="40" idx="3"/>
            <a:endCxn id="37" idx="1"/>
          </p:cNvCxnSpPr>
          <p:nvPr/>
        </p:nvCxnSpPr>
        <p:spPr>
          <a:xfrm flipV="1">
            <a:off x="3287834" y="3388056"/>
            <a:ext cx="906345" cy="46588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309253C-F600-4C61-7BC5-7348E1B36B7B}"/>
              </a:ext>
            </a:extLst>
          </p:cNvPr>
          <p:cNvGrpSpPr>
            <a:grpSpLocks noChangeAspect="1"/>
          </p:cNvGrpSpPr>
          <p:nvPr/>
        </p:nvGrpSpPr>
        <p:grpSpPr>
          <a:xfrm>
            <a:off x="4194179" y="3148026"/>
            <a:ext cx="738554" cy="480060"/>
            <a:chOff x="7874769" y="2473703"/>
            <a:chExt cx="2762075" cy="1910593"/>
          </a:xfrm>
          <a:solidFill>
            <a:srgbClr val="002060"/>
          </a:solidFill>
        </p:grpSpPr>
        <p:sp>
          <p:nvSpPr>
            <p:cNvPr id="37" name="Rectangle 36">
              <a:extLst>
                <a:ext uri="{FF2B5EF4-FFF2-40B4-BE49-F238E27FC236}">
                  <a16:creationId xmlns:a16="http://schemas.microsoft.com/office/drawing/2014/main" id="{84E3573B-9783-B003-C437-78A05F40351B}"/>
                </a:ext>
              </a:extLst>
            </p:cNvPr>
            <p:cNvSpPr/>
            <p:nvPr/>
          </p:nvSpPr>
          <p:spPr>
            <a:xfrm>
              <a:off x="7874769" y="2473703"/>
              <a:ext cx="2762075" cy="191059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38" name="Graphic 37">
              <a:extLst>
                <a:ext uri="{FF2B5EF4-FFF2-40B4-BE49-F238E27FC236}">
                  <a16:creationId xmlns:a16="http://schemas.microsoft.com/office/drawing/2014/main" id="{BB8A4CA8-D9B1-7AB2-D5BA-0608E2FFBE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9444" y="2473703"/>
              <a:ext cx="1371600" cy="1371600"/>
            </a:xfrm>
            <a:prstGeom prst="rect">
              <a:avLst/>
            </a:prstGeom>
          </p:spPr>
        </p:pic>
        <p:pic>
          <p:nvPicPr>
            <p:cNvPr id="39" name="Graphic 38">
              <a:extLst>
                <a:ext uri="{FF2B5EF4-FFF2-40B4-BE49-F238E27FC236}">
                  <a16:creationId xmlns:a16="http://schemas.microsoft.com/office/drawing/2014/main" id="{5DDCF9EE-7FED-90C2-4B26-046E7E1F1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74769" y="2909930"/>
              <a:ext cx="1371600" cy="1371600"/>
            </a:xfrm>
            <a:prstGeom prst="rect">
              <a:avLst/>
            </a:prstGeom>
          </p:spPr>
        </p:pic>
        <p:pic>
          <p:nvPicPr>
            <p:cNvPr id="46" name="Graphic 45">
              <a:extLst>
                <a:ext uri="{FF2B5EF4-FFF2-40B4-BE49-F238E27FC236}">
                  <a16:creationId xmlns:a16="http://schemas.microsoft.com/office/drawing/2014/main" id="{632AB505-EDEB-A190-FC9D-2B88CC24C2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65244" y="2882666"/>
              <a:ext cx="1371600" cy="1371600"/>
            </a:xfrm>
            <a:prstGeom prst="rect">
              <a:avLst/>
            </a:prstGeom>
          </p:spPr>
        </p:pic>
      </p:grpSp>
      <p:sp>
        <p:nvSpPr>
          <p:cNvPr id="47" name="TextBox 46">
            <a:extLst>
              <a:ext uri="{FF2B5EF4-FFF2-40B4-BE49-F238E27FC236}">
                <a16:creationId xmlns:a16="http://schemas.microsoft.com/office/drawing/2014/main" id="{976FB939-F455-6146-3752-6E63744DF74F}"/>
              </a:ext>
            </a:extLst>
          </p:cNvPr>
          <p:cNvSpPr txBox="1"/>
          <p:nvPr/>
        </p:nvSpPr>
        <p:spPr>
          <a:xfrm>
            <a:off x="105502" y="3017321"/>
            <a:ext cx="501740" cy="253916"/>
          </a:xfrm>
          <a:prstGeom prst="rect">
            <a:avLst/>
          </a:prstGeom>
          <a:noFill/>
        </p:spPr>
        <p:txBody>
          <a:bodyPr wrap="none" lIns="0" rIns="0" rtlCol="0">
            <a:spAutoFit/>
          </a:bodyPr>
          <a:lstStyle/>
          <a:p>
            <a:pPr algn="l"/>
            <a:r>
              <a:rPr lang="en-US" sz="1050" dirty="0"/>
              <a:t>Platform</a:t>
            </a:r>
          </a:p>
        </p:txBody>
      </p:sp>
      <p:grpSp>
        <p:nvGrpSpPr>
          <p:cNvPr id="48" name="Group 47">
            <a:extLst>
              <a:ext uri="{FF2B5EF4-FFF2-40B4-BE49-F238E27FC236}">
                <a16:creationId xmlns:a16="http://schemas.microsoft.com/office/drawing/2014/main" id="{CD16ACF9-F187-588B-57EA-8BA1E28D0796}"/>
              </a:ext>
            </a:extLst>
          </p:cNvPr>
          <p:cNvGrpSpPr>
            <a:grpSpLocks noChangeAspect="1"/>
          </p:cNvGrpSpPr>
          <p:nvPr/>
        </p:nvGrpSpPr>
        <p:grpSpPr>
          <a:xfrm>
            <a:off x="114087" y="2519087"/>
            <a:ext cx="738554" cy="480060"/>
            <a:chOff x="1816520" y="2473703"/>
            <a:chExt cx="2762075" cy="1910593"/>
          </a:xfrm>
          <a:solidFill>
            <a:schemeClr val="accent4">
              <a:lumMod val="75000"/>
            </a:schemeClr>
          </a:solidFill>
        </p:grpSpPr>
        <p:sp>
          <p:nvSpPr>
            <p:cNvPr id="50" name="Rectangle 49">
              <a:extLst>
                <a:ext uri="{FF2B5EF4-FFF2-40B4-BE49-F238E27FC236}">
                  <a16:creationId xmlns:a16="http://schemas.microsoft.com/office/drawing/2014/main" id="{A126F07D-0258-63FB-B4A1-ACFB2F548975}"/>
                </a:ext>
              </a:extLst>
            </p:cNvPr>
            <p:cNvSpPr/>
            <p:nvPr/>
          </p:nvSpPr>
          <p:spPr>
            <a:xfrm>
              <a:off x="1816520" y="2473703"/>
              <a:ext cx="2762075" cy="19105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54" name="Graphic 53">
              <a:extLst>
                <a:ext uri="{FF2B5EF4-FFF2-40B4-BE49-F238E27FC236}">
                  <a16:creationId xmlns:a16="http://schemas.microsoft.com/office/drawing/2014/main" id="{1CA77DFB-E5D0-F281-E9A4-ABCE2E4BA9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21195" y="2473703"/>
              <a:ext cx="1371600" cy="1371600"/>
            </a:xfrm>
            <a:prstGeom prst="rect">
              <a:avLst/>
            </a:prstGeom>
          </p:spPr>
        </p:pic>
        <p:pic>
          <p:nvPicPr>
            <p:cNvPr id="56" name="Graphic 55">
              <a:extLst>
                <a:ext uri="{FF2B5EF4-FFF2-40B4-BE49-F238E27FC236}">
                  <a16:creationId xmlns:a16="http://schemas.microsoft.com/office/drawing/2014/main" id="{413C1807-D675-5C8E-19C4-56C4616541B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16520" y="2909930"/>
              <a:ext cx="1371600" cy="1371600"/>
            </a:xfrm>
            <a:prstGeom prst="rect">
              <a:avLst/>
            </a:prstGeom>
          </p:spPr>
        </p:pic>
        <p:pic>
          <p:nvPicPr>
            <p:cNvPr id="58" name="Graphic 57">
              <a:extLst>
                <a:ext uri="{FF2B5EF4-FFF2-40B4-BE49-F238E27FC236}">
                  <a16:creationId xmlns:a16="http://schemas.microsoft.com/office/drawing/2014/main" id="{C8D9B6E8-5A19-BC7D-4F2E-0E48323CB87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06995" y="2882666"/>
              <a:ext cx="1371600" cy="1371600"/>
            </a:xfrm>
            <a:prstGeom prst="rect">
              <a:avLst/>
            </a:prstGeom>
          </p:spPr>
        </p:pic>
      </p:grpSp>
      <p:sp>
        <p:nvSpPr>
          <p:cNvPr id="5" name="Title 2">
            <a:extLst>
              <a:ext uri="{FF2B5EF4-FFF2-40B4-BE49-F238E27FC236}">
                <a16:creationId xmlns:a16="http://schemas.microsoft.com/office/drawing/2014/main" id="{5DB87943-9FE1-99F4-5A49-CE1EE3EF87CA}"/>
              </a:ext>
            </a:extLst>
          </p:cNvPr>
          <p:cNvSpPr>
            <a:spLocks noGrp="1"/>
          </p:cNvSpPr>
          <p:nvPr>
            <p:ph type="title"/>
          </p:nvPr>
        </p:nvSpPr>
        <p:spPr>
          <a:xfrm>
            <a:off x="91075" y="29700"/>
            <a:ext cx="7690800" cy="572700"/>
          </a:xfrm>
        </p:spPr>
        <p:txBody>
          <a:bodyPr>
            <a:normAutofit fontScale="90000"/>
          </a:bodyPr>
          <a:lstStyle/>
          <a:p>
            <a:r>
              <a:rPr lang="en-US" sz="2800" dirty="0">
                <a:solidFill>
                  <a:schemeClr val="bg1"/>
                </a:solidFill>
              </a:rPr>
              <a:t>Empower developers with platform engineering</a:t>
            </a:r>
          </a:p>
        </p:txBody>
      </p:sp>
      <p:grpSp>
        <p:nvGrpSpPr>
          <p:cNvPr id="2" name="Group 1">
            <a:extLst>
              <a:ext uri="{FF2B5EF4-FFF2-40B4-BE49-F238E27FC236}">
                <a16:creationId xmlns:a16="http://schemas.microsoft.com/office/drawing/2014/main" id="{806022FA-8970-28A3-F849-164243F6C2FF}"/>
              </a:ext>
            </a:extLst>
          </p:cNvPr>
          <p:cNvGrpSpPr/>
          <p:nvPr/>
        </p:nvGrpSpPr>
        <p:grpSpPr>
          <a:xfrm>
            <a:off x="4429624" y="942201"/>
            <a:ext cx="4264332" cy="1035680"/>
            <a:chOff x="5407671" y="1318076"/>
            <a:chExt cx="6413037" cy="1559035"/>
          </a:xfrm>
        </p:grpSpPr>
        <p:sp>
          <p:nvSpPr>
            <p:cNvPr id="4" name="TextBox 3">
              <a:extLst>
                <a:ext uri="{FF2B5EF4-FFF2-40B4-BE49-F238E27FC236}">
                  <a16:creationId xmlns:a16="http://schemas.microsoft.com/office/drawing/2014/main" id="{DC31FAAA-0282-1F36-AD74-67E79EC28405}"/>
                </a:ext>
              </a:extLst>
            </p:cNvPr>
            <p:cNvSpPr txBox="1"/>
            <p:nvPr/>
          </p:nvSpPr>
          <p:spPr>
            <a:xfrm>
              <a:off x="5407671" y="1318076"/>
              <a:ext cx="2652798" cy="557514"/>
            </a:xfrm>
            <a:prstGeom prst="rect">
              <a:avLst/>
            </a:prstGeom>
            <a:noFill/>
          </p:spPr>
          <p:txBody>
            <a:bodyPr wrap="square">
              <a:spAutoFit/>
            </a:bodyPr>
            <a:lstStyle/>
            <a:p>
              <a:pPr marL="285750" indent="-285750">
                <a:buFont typeface="Arial" panose="020B0604020202020204" pitchFamily="34" charset="0"/>
                <a:buChar char="•"/>
              </a:pPr>
              <a:r>
                <a:rPr lang="en-US" sz="1800" b="1" dirty="0">
                  <a:solidFill>
                    <a:schemeClr val="accent2">
                      <a:lumMod val="75000"/>
                      <a:lumOff val="25000"/>
                    </a:schemeClr>
                  </a:solidFill>
                </a:rPr>
                <a:t>Isolation</a:t>
              </a:r>
            </a:p>
          </p:txBody>
        </p:sp>
        <p:sp>
          <p:nvSpPr>
            <p:cNvPr id="6" name="TextBox 5">
              <a:extLst>
                <a:ext uri="{FF2B5EF4-FFF2-40B4-BE49-F238E27FC236}">
                  <a16:creationId xmlns:a16="http://schemas.microsoft.com/office/drawing/2014/main" id="{EF52235C-6729-F79E-AE5A-2DC789BB7996}"/>
                </a:ext>
              </a:extLst>
            </p:cNvPr>
            <p:cNvSpPr txBox="1"/>
            <p:nvPr/>
          </p:nvSpPr>
          <p:spPr>
            <a:xfrm>
              <a:off x="5407671" y="1825474"/>
              <a:ext cx="2558535" cy="557514"/>
            </a:xfrm>
            <a:prstGeom prst="rect">
              <a:avLst/>
            </a:prstGeom>
            <a:noFill/>
          </p:spPr>
          <p:txBody>
            <a:bodyPr wrap="square">
              <a:spAutoFit/>
            </a:bodyPr>
            <a:lstStyle/>
            <a:p>
              <a:pPr marL="285750" indent="-285750">
                <a:buFont typeface="Arial" panose="020B0604020202020204" pitchFamily="34" charset="0"/>
                <a:buChar char="•"/>
              </a:pPr>
              <a:r>
                <a:rPr lang="en-US" sz="1800" b="1" dirty="0">
                  <a:solidFill>
                    <a:schemeClr val="accent2">
                      <a:lumMod val="75000"/>
                      <a:lumOff val="25000"/>
                    </a:schemeClr>
                  </a:solidFill>
                </a:rPr>
                <a:t>Security</a:t>
              </a:r>
            </a:p>
          </p:txBody>
        </p:sp>
        <p:sp>
          <p:nvSpPr>
            <p:cNvPr id="7" name="TextBox 6">
              <a:extLst>
                <a:ext uri="{FF2B5EF4-FFF2-40B4-BE49-F238E27FC236}">
                  <a16:creationId xmlns:a16="http://schemas.microsoft.com/office/drawing/2014/main" id="{FD6C26C6-9865-EAE0-9C9C-81288D4C0615}"/>
                </a:ext>
              </a:extLst>
            </p:cNvPr>
            <p:cNvSpPr txBox="1"/>
            <p:nvPr/>
          </p:nvSpPr>
          <p:spPr>
            <a:xfrm>
              <a:off x="5407671" y="2316623"/>
              <a:ext cx="3135743" cy="557514"/>
            </a:xfrm>
            <a:prstGeom prst="rect">
              <a:avLst/>
            </a:prstGeom>
            <a:noFill/>
          </p:spPr>
          <p:txBody>
            <a:bodyPr wrap="square">
              <a:spAutoFit/>
            </a:bodyPr>
            <a:lstStyle/>
            <a:p>
              <a:pPr marL="285750" indent="-285750">
                <a:buFont typeface="Arial" panose="020B0604020202020204" pitchFamily="34" charset="0"/>
                <a:buChar char="•"/>
              </a:pPr>
              <a:r>
                <a:rPr lang="en-US" sz="1800" b="1" dirty="0">
                  <a:solidFill>
                    <a:schemeClr val="accent2">
                      <a:lumMod val="75000"/>
                      <a:lumOff val="25000"/>
                    </a:schemeClr>
                  </a:solidFill>
                </a:rPr>
                <a:t>Observability</a:t>
              </a:r>
            </a:p>
          </p:txBody>
        </p:sp>
        <p:sp>
          <p:nvSpPr>
            <p:cNvPr id="9" name="TextBox 8">
              <a:extLst>
                <a:ext uri="{FF2B5EF4-FFF2-40B4-BE49-F238E27FC236}">
                  <a16:creationId xmlns:a16="http://schemas.microsoft.com/office/drawing/2014/main" id="{86BF71FC-0199-2EFA-8C38-43048D973636}"/>
                </a:ext>
              </a:extLst>
            </p:cNvPr>
            <p:cNvSpPr txBox="1"/>
            <p:nvPr/>
          </p:nvSpPr>
          <p:spPr>
            <a:xfrm>
              <a:off x="8404042" y="2319597"/>
              <a:ext cx="3135743" cy="557514"/>
            </a:xfrm>
            <a:prstGeom prst="rect">
              <a:avLst/>
            </a:prstGeom>
            <a:noFill/>
          </p:spPr>
          <p:txBody>
            <a:bodyPr wrap="square">
              <a:spAutoFit/>
            </a:bodyPr>
            <a:lstStyle/>
            <a:p>
              <a:pPr marL="285750" indent="-285750">
                <a:buFont typeface="Arial" panose="020B0604020202020204" pitchFamily="34" charset="0"/>
                <a:buChar char="•"/>
              </a:pPr>
              <a:r>
                <a:rPr lang="en-US" sz="1800" b="1" dirty="0">
                  <a:solidFill>
                    <a:schemeClr val="accent2">
                      <a:lumMod val="75000"/>
                      <a:lumOff val="25000"/>
                    </a:schemeClr>
                  </a:solidFill>
                </a:rPr>
                <a:t>Consistency</a:t>
              </a:r>
            </a:p>
          </p:txBody>
        </p:sp>
        <p:sp>
          <p:nvSpPr>
            <p:cNvPr id="10" name="TextBox 9">
              <a:extLst>
                <a:ext uri="{FF2B5EF4-FFF2-40B4-BE49-F238E27FC236}">
                  <a16:creationId xmlns:a16="http://schemas.microsoft.com/office/drawing/2014/main" id="{8A82CF5E-429E-2E85-08BE-1263F7137BB5}"/>
                </a:ext>
              </a:extLst>
            </p:cNvPr>
            <p:cNvSpPr txBox="1"/>
            <p:nvPr/>
          </p:nvSpPr>
          <p:spPr>
            <a:xfrm>
              <a:off x="8404044" y="1323542"/>
              <a:ext cx="3416664" cy="557514"/>
            </a:xfrm>
            <a:prstGeom prst="rect">
              <a:avLst/>
            </a:prstGeom>
            <a:noFill/>
          </p:spPr>
          <p:txBody>
            <a:bodyPr wrap="square">
              <a:spAutoFit/>
            </a:bodyPr>
            <a:lstStyle/>
            <a:p>
              <a:pPr marL="285750" indent="-285750">
                <a:buFont typeface="Arial" panose="020B0604020202020204" pitchFamily="34" charset="0"/>
                <a:buChar char="•"/>
              </a:pPr>
              <a:r>
                <a:rPr lang="en-US" sz="1800" b="1" dirty="0">
                  <a:solidFill>
                    <a:schemeClr val="accent2">
                      <a:lumMod val="75000"/>
                      <a:lumOff val="25000"/>
                    </a:schemeClr>
                  </a:solidFill>
                </a:rPr>
                <a:t>Governance</a:t>
              </a:r>
            </a:p>
          </p:txBody>
        </p:sp>
        <p:sp>
          <p:nvSpPr>
            <p:cNvPr id="12" name="TextBox 11">
              <a:extLst>
                <a:ext uri="{FF2B5EF4-FFF2-40B4-BE49-F238E27FC236}">
                  <a16:creationId xmlns:a16="http://schemas.microsoft.com/office/drawing/2014/main" id="{087A904C-357E-5BC6-E845-214266F42B14}"/>
                </a:ext>
              </a:extLst>
            </p:cNvPr>
            <p:cNvSpPr txBox="1"/>
            <p:nvPr/>
          </p:nvSpPr>
          <p:spPr>
            <a:xfrm>
              <a:off x="8404043" y="1820083"/>
              <a:ext cx="3416664" cy="557514"/>
            </a:xfrm>
            <a:prstGeom prst="rect">
              <a:avLst/>
            </a:prstGeom>
            <a:noFill/>
          </p:spPr>
          <p:txBody>
            <a:bodyPr wrap="square">
              <a:spAutoFit/>
            </a:bodyPr>
            <a:lstStyle/>
            <a:p>
              <a:pPr marL="285750" indent="-285750">
                <a:buFont typeface="Arial" panose="020B0604020202020204" pitchFamily="34" charset="0"/>
                <a:buChar char="•"/>
              </a:pPr>
              <a:r>
                <a:rPr lang="en-US" sz="1800" b="1" dirty="0">
                  <a:solidFill>
                    <a:schemeClr val="accent2">
                      <a:lumMod val="75000"/>
                      <a:lumOff val="25000"/>
                    </a:schemeClr>
                  </a:solidFill>
                </a:rPr>
                <a:t>Standardization</a:t>
              </a:r>
            </a:p>
          </p:txBody>
        </p:sp>
      </p:grpSp>
    </p:spTree>
    <p:extLst>
      <p:ext uri="{BB962C8B-B14F-4D97-AF65-F5344CB8AC3E}">
        <p14:creationId xmlns:p14="http://schemas.microsoft.com/office/powerpoint/2010/main" val="180686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5" grpId="0"/>
      <p:bldP spid="17" grpId="0" animBg="1"/>
      <p:bldP spid="18" grpId="0" animBg="1"/>
      <p:bldP spid="19" grpId="0" animBg="1"/>
      <p:bldP spid="40" grpId="0" animBg="1"/>
      <p:bldP spid="41" grpId="0"/>
      <p:bldP spid="42" grpId="0" animBg="1"/>
      <p:bldP spid="43" grpId="0" animBg="1"/>
      <p:bldP spid="44" grpId="0" animBg="1"/>
      <p:bldP spid="53" grpId="0" animBg="1"/>
      <p:bldP spid="55" grpId="0" animBg="1"/>
      <p:bldP spid="28" grpId="0" animBg="1"/>
      <p:bldP spid="29" grpId="0"/>
      <p:bldP spid="35" grpId="0"/>
      <p:bldP spid="51" grpId="0" animBg="1"/>
      <p:bldP spid="8" grpId="0"/>
      <p:bldP spid="21" grpId="0"/>
      <p:bldP spid="26" grpId="0"/>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A1E951-FC20-6B4B-A28B-555ABF33D10B}"/>
              </a:ext>
            </a:extLst>
          </p:cNvPr>
          <p:cNvSpPr>
            <a:spLocks noGrp="1"/>
          </p:cNvSpPr>
          <p:nvPr>
            <p:ph type="sldNum" sz="quarter" idx="12"/>
          </p:nvPr>
        </p:nvSpPr>
        <p:spPr/>
        <p:txBody>
          <a:bodyPr/>
          <a:lstStyle/>
          <a:p>
            <a:fld id="{EB4B8DE2-A4E8-46E4-8BBF-D75455EFF32C}" type="slidenum">
              <a:rPr lang="en-US" smtClean="0"/>
              <a:pPr/>
              <a:t>28</a:t>
            </a:fld>
            <a:endParaRPr lang="en-US"/>
          </a:p>
        </p:txBody>
      </p:sp>
      <p:cxnSp>
        <p:nvCxnSpPr>
          <p:cNvPr id="23" name="Straight Connector 22">
            <a:extLst>
              <a:ext uri="{FF2B5EF4-FFF2-40B4-BE49-F238E27FC236}">
                <a16:creationId xmlns:a16="http://schemas.microsoft.com/office/drawing/2014/main" id="{6522BD3C-4BC0-F4DC-903B-1664E35ED0DC}"/>
              </a:ext>
            </a:extLst>
          </p:cNvPr>
          <p:cNvCxnSpPr>
            <a:cxnSpLocks/>
          </p:cNvCxnSpPr>
          <p:nvPr/>
        </p:nvCxnSpPr>
        <p:spPr>
          <a:xfrm>
            <a:off x="3039964" y="983347"/>
            <a:ext cx="0" cy="2812838"/>
          </a:xfrm>
          <a:prstGeom prst="line">
            <a:avLst/>
          </a:prstGeom>
          <a:ln w="38100">
            <a:solidFill>
              <a:srgbClr val="FF9900"/>
            </a:solidFill>
          </a:ln>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6B221439-0EF1-4B59-97AF-312979D5316B}"/>
              </a:ext>
            </a:extLst>
          </p:cNvPr>
          <p:cNvCxnSpPr>
            <a:cxnSpLocks/>
            <a:stCxn id="30" idx="1"/>
            <a:endCxn id="31" idx="1"/>
          </p:cNvCxnSpPr>
          <p:nvPr/>
        </p:nvCxnSpPr>
        <p:spPr>
          <a:xfrm rot="10800000">
            <a:off x="3492915" y="1582309"/>
            <a:ext cx="7937" cy="1585265"/>
          </a:xfrm>
          <a:prstGeom prst="curvedConnector3">
            <a:avLst>
              <a:gd name="adj1" fmla="val 5769228"/>
            </a:avLst>
          </a:prstGeom>
          <a:ln w="38100">
            <a:solidFill>
              <a:srgbClr val="FF99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5" name="Curved Connector 24">
            <a:extLst>
              <a:ext uri="{FF2B5EF4-FFF2-40B4-BE49-F238E27FC236}">
                <a16:creationId xmlns:a16="http://schemas.microsoft.com/office/drawing/2014/main" id="{FC03FC80-A044-4449-E7C0-81C93B9A4919}"/>
              </a:ext>
            </a:extLst>
          </p:cNvPr>
          <p:cNvCxnSpPr>
            <a:cxnSpLocks/>
            <a:stCxn id="29" idx="3"/>
            <a:endCxn id="27" idx="3"/>
          </p:cNvCxnSpPr>
          <p:nvPr/>
        </p:nvCxnSpPr>
        <p:spPr>
          <a:xfrm>
            <a:off x="2579077" y="1582309"/>
            <a:ext cx="7937" cy="1585265"/>
          </a:xfrm>
          <a:prstGeom prst="curvedConnector3">
            <a:avLst>
              <a:gd name="adj1" fmla="val 6046150"/>
            </a:avLst>
          </a:prstGeom>
          <a:ln w="38100">
            <a:solidFill>
              <a:srgbClr val="FF99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64A1FEEE-5A78-3DA8-F7DE-201CF68249B2}"/>
              </a:ext>
            </a:extLst>
          </p:cNvPr>
          <p:cNvSpPr/>
          <p:nvPr/>
        </p:nvSpPr>
        <p:spPr>
          <a:xfrm>
            <a:off x="1406769" y="2986146"/>
            <a:ext cx="1172308" cy="362857"/>
          </a:xfrm>
          <a:prstGeom prst="rect">
            <a:avLst/>
          </a:prstGeom>
          <a:solidFill>
            <a:schemeClr val="bg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b="1" dirty="0"/>
              <a:t>Build</a:t>
            </a:r>
          </a:p>
        </p:txBody>
      </p:sp>
      <p:sp>
        <p:nvSpPr>
          <p:cNvPr id="28" name="Rectangle 27">
            <a:extLst>
              <a:ext uri="{FF2B5EF4-FFF2-40B4-BE49-F238E27FC236}">
                <a16:creationId xmlns:a16="http://schemas.microsoft.com/office/drawing/2014/main" id="{E38D5195-9CB7-2F5B-DBEC-9C679954DD15}"/>
              </a:ext>
            </a:extLst>
          </p:cNvPr>
          <p:cNvSpPr/>
          <p:nvPr/>
        </p:nvSpPr>
        <p:spPr>
          <a:xfrm>
            <a:off x="368544" y="2192497"/>
            <a:ext cx="1172308" cy="362857"/>
          </a:xfrm>
          <a:prstGeom prst="rect">
            <a:avLst/>
          </a:prstGeom>
          <a:solidFill>
            <a:schemeClr val="bg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b="1" dirty="0"/>
              <a:t>Test</a:t>
            </a:r>
          </a:p>
        </p:txBody>
      </p:sp>
      <p:sp>
        <p:nvSpPr>
          <p:cNvPr id="29" name="Rectangle 28">
            <a:extLst>
              <a:ext uri="{FF2B5EF4-FFF2-40B4-BE49-F238E27FC236}">
                <a16:creationId xmlns:a16="http://schemas.microsoft.com/office/drawing/2014/main" id="{2C01E130-44A9-F96E-AE81-EE0C6325A871}"/>
              </a:ext>
            </a:extLst>
          </p:cNvPr>
          <p:cNvSpPr/>
          <p:nvPr/>
        </p:nvSpPr>
        <p:spPr>
          <a:xfrm>
            <a:off x="1406769" y="1400882"/>
            <a:ext cx="1172308" cy="362857"/>
          </a:xfrm>
          <a:prstGeom prst="rect">
            <a:avLst/>
          </a:prstGeom>
          <a:solidFill>
            <a:schemeClr val="bg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b="1" dirty="0"/>
              <a:t>Scan</a:t>
            </a:r>
          </a:p>
        </p:txBody>
      </p:sp>
      <p:sp>
        <p:nvSpPr>
          <p:cNvPr id="30" name="Rectangle 29">
            <a:extLst>
              <a:ext uri="{FF2B5EF4-FFF2-40B4-BE49-F238E27FC236}">
                <a16:creationId xmlns:a16="http://schemas.microsoft.com/office/drawing/2014/main" id="{1CB04139-0C55-4CEA-BCD9-AE9317668C5A}"/>
              </a:ext>
            </a:extLst>
          </p:cNvPr>
          <p:cNvSpPr/>
          <p:nvPr/>
        </p:nvSpPr>
        <p:spPr>
          <a:xfrm>
            <a:off x="3492915" y="2986146"/>
            <a:ext cx="1172308" cy="36285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b="1" dirty="0"/>
              <a:t>Operate/Fix</a:t>
            </a:r>
          </a:p>
        </p:txBody>
      </p:sp>
      <p:sp>
        <p:nvSpPr>
          <p:cNvPr id="31" name="Rectangle 30">
            <a:extLst>
              <a:ext uri="{FF2B5EF4-FFF2-40B4-BE49-F238E27FC236}">
                <a16:creationId xmlns:a16="http://schemas.microsoft.com/office/drawing/2014/main" id="{715134E9-C894-7C39-3475-C691A8EBB36E}"/>
              </a:ext>
            </a:extLst>
          </p:cNvPr>
          <p:cNvSpPr/>
          <p:nvPr/>
        </p:nvSpPr>
        <p:spPr>
          <a:xfrm>
            <a:off x="3492915" y="1400882"/>
            <a:ext cx="1172308" cy="36285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b="1" dirty="0"/>
              <a:t>Deploy/Verify</a:t>
            </a:r>
          </a:p>
        </p:txBody>
      </p:sp>
      <p:sp>
        <p:nvSpPr>
          <p:cNvPr id="32" name="Rectangle 31">
            <a:extLst>
              <a:ext uri="{FF2B5EF4-FFF2-40B4-BE49-F238E27FC236}">
                <a16:creationId xmlns:a16="http://schemas.microsoft.com/office/drawing/2014/main" id="{9DB98058-7E4F-44CC-9F93-A81758933E68}"/>
              </a:ext>
            </a:extLst>
          </p:cNvPr>
          <p:cNvSpPr/>
          <p:nvPr/>
        </p:nvSpPr>
        <p:spPr>
          <a:xfrm>
            <a:off x="4539077" y="2192497"/>
            <a:ext cx="1172308" cy="36285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b="1" dirty="0"/>
              <a:t>Observe/Alert</a:t>
            </a:r>
          </a:p>
        </p:txBody>
      </p:sp>
      <p:cxnSp>
        <p:nvCxnSpPr>
          <p:cNvPr id="33" name="Curved Connector 32">
            <a:extLst>
              <a:ext uri="{FF2B5EF4-FFF2-40B4-BE49-F238E27FC236}">
                <a16:creationId xmlns:a16="http://schemas.microsoft.com/office/drawing/2014/main" id="{0AAF3AEE-4BC7-E615-A32A-E82FC231BE3D}"/>
              </a:ext>
            </a:extLst>
          </p:cNvPr>
          <p:cNvCxnSpPr>
            <a:cxnSpLocks/>
            <a:stCxn id="28" idx="0"/>
            <a:endCxn id="29" idx="1"/>
          </p:cNvCxnSpPr>
          <p:nvPr/>
        </p:nvCxnSpPr>
        <p:spPr>
          <a:xfrm rot="5400000" flipH="1" flipV="1">
            <a:off x="875640" y="1661368"/>
            <a:ext cx="610187" cy="452072"/>
          </a:xfrm>
          <a:prstGeom prst="curvedConnector2">
            <a:avLst/>
          </a:prstGeom>
          <a:ln w="38100">
            <a:solidFill>
              <a:srgbClr val="FF99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F26DCE25-9E44-5618-F820-33857438BE66}"/>
              </a:ext>
            </a:extLst>
          </p:cNvPr>
          <p:cNvCxnSpPr>
            <a:cxnSpLocks/>
            <a:stCxn id="27" idx="1"/>
            <a:endCxn id="28" idx="2"/>
          </p:cNvCxnSpPr>
          <p:nvPr/>
        </p:nvCxnSpPr>
        <p:spPr>
          <a:xfrm rot="10800000">
            <a:off x="954698" y="2555354"/>
            <a:ext cx="452072" cy="612221"/>
          </a:xfrm>
          <a:prstGeom prst="curvedConnector2">
            <a:avLst/>
          </a:prstGeom>
          <a:ln w="38100">
            <a:solidFill>
              <a:srgbClr val="FF99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6" name="Curved Connector 35">
            <a:extLst>
              <a:ext uri="{FF2B5EF4-FFF2-40B4-BE49-F238E27FC236}">
                <a16:creationId xmlns:a16="http://schemas.microsoft.com/office/drawing/2014/main" id="{74D53D9F-0F91-7B80-2A1B-EB073109D317}"/>
              </a:ext>
            </a:extLst>
          </p:cNvPr>
          <p:cNvCxnSpPr>
            <a:cxnSpLocks/>
            <a:stCxn id="31" idx="3"/>
            <a:endCxn id="32" idx="0"/>
          </p:cNvCxnSpPr>
          <p:nvPr/>
        </p:nvCxnSpPr>
        <p:spPr>
          <a:xfrm>
            <a:off x="4665223" y="1582309"/>
            <a:ext cx="460009" cy="610187"/>
          </a:xfrm>
          <a:prstGeom prst="curvedConnector2">
            <a:avLst/>
          </a:prstGeom>
          <a:ln w="38100">
            <a:solidFill>
              <a:srgbClr val="FF99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38BAF5B-BC61-E4BA-6BB3-01E07922BC65}"/>
              </a:ext>
            </a:extLst>
          </p:cNvPr>
          <p:cNvCxnSpPr>
            <a:cxnSpLocks/>
            <a:stCxn id="32" idx="2"/>
            <a:endCxn id="30" idx="3"/>
          </p:cNvCxnSpPr>
          <p:nvPr/>
        </p:nvCxnSpPr>
        <p:spPr>
          <a:xfrm rot="5400000">
            <a:off x="4589116" y="2631459"/>
            <a:ext cx="612221" cy="460009"/>
          </a:xfrm>
          <a:prstGeom prst="curvedConnector2">
            <a:avLst/>
          </a:prstGeom>
          <a:ln w="38100">
            <a:solidFill>
              <a:srgbClr val="FF99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8F6BD77E-93FC-01AF-D1E3-FEE07B1232AF}"/>
              </a:ext>
            </a:extLst>
          </p:cNvPr>
          <p:cNvSpPr txBox="1"/>
          <p:nvPr/>
        </p:nvSpPr>
        <p:spPr>
          <a:xfrm>
            <a:off x="1410725" y="3940863"/>
            <a:ext cx="3316935" cy="461665"/>
          </a:xfrm>
          <a:prstGeom prst="rect">
            <a:avLst/>
          </a:prstGeom>
          <a:noFill/>
        </p:spPr>
        <p:txBody>
          <a:bodyPr wrap="none" rtlCol="0">
            <a:spAutoFit/>
          </a:bodyPr>
          <a:lstStyle/>
          <a:p>
            <a:pPr algn="ctr"/>
            <a:r>
              <a:rPr lang="en-US" sz="2400" b="1" dirty="0">
                <a:solidFill>
                  <a:srgbClr val="FF733D"/>
                </a:solidFill>
                <a:latin typeface="Amazon Ember" panose="020B0603020204020204" pitchFamily="34" charset="0"/>
                <a:ea typeface="Amazon Ember" panose="020B0603020204020204" pitchFamily="34" charset="0"/>
                <a:cs typeface="Amazon Ember" panose="020B0603020204020204" pitchFamily="34" charset="0"/>
              </a:rPr>
              <a:t>Immutability Firewall</a:t>
            </a:r>
          </a:p>
        </p:txBody>
      </p:sp>
      <p:sp>
        <p:nvSpPr>
          <p:cNvPr id="39" name="TextBox 38">
            <a:extLst>
              <a:ext uri="{FF2B5EF4-FFF2-40B4-BE49-F238E27FC236}">
                <a16:creationId xmlns:a16="http://schemas.microsoft.com/office/drawing/2014/main" id="{C28E8339-D3A2-2448-7A6B-0D9E209B58EC}"/>
              </a:ext>
            </a:extLst>
          </p:cNvPr>
          <p:cNvSpPr txBox="1"/>
          <p:nvPr/>
        </p:nvSpPr>
        <p:spPr>
          <a:xfrm>
            <a:off x="5917627" y="1700773"/>
            <a:ext cx="3059687" cy="1592744"/>
          </a:xfrm>
          <a:prstGeom prst="rect">
            <a:avLst/>
          </a:prstGeom>
          <a:noFill/>
        </p:spPr>
        <p:txBody>
          <a:bodyPr wrap="square" rtlCol="0">
            <a:spAutoFit/>
          </a:bodyPr>
          <a:lstStyle/>
          <a:p>
            <a:r>
              <a:rPr lang="en-GB" sz="1625" dirty="0"/>
              <a:t>Git becomes </a:t>
            </a:r>
            <a:r>
              <a:rPr lang="en-GB" sz="1625" dirty="0">
                <a:solidFill>
                  <a:srgbClr val="FF733D"/>
                </a:solidFill>
                <a:latin typeface="Amazon Ember Regular" charset="0"/>
              </a:rPr>
              <a:t>the single source of truth</a:t>
            </a:r>
            <a:r>
              <a:rPr lang="en-GB" sz="1625" dirty="0">
                <a:solidFill>
                  <a:srgbClr val="FF733D"/>
                </a:solidFill>
              </a:rPr>
              <a:t> </a:t>
            </a:r>
            <a:r>
              <a:rPr lang="en-GB" sz="1625" dirty="0"/>
              <a:t>for the desired system state, </a:t>
            </a:r>
            <a:r>
              <a:rPr lang="en-GB" sz="1625" dirty="0">
                <a:solidFill>
                  <a:srgbClr val="FF733D"/>
                </a:solidFill>
                <a:latin typeface="Amazon Ember Regular" charset="0"/>
              </a:rPr>
              <a:t>allowing for reproducible automated deployments</a:t>
            </a:r>
            <a:r>
              <a:rPr lang="en-GB" sz="1625" dirty="0"/>
              <a:t>, cluster management, and monitoring.</a:t>
            </a:r>
            <a:endParaRPr lang="en-US" sz="1625"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1" name="Picture 2">
            <a:extLst>
              <a:ext uri="{FF2B5EF4-FFF2-40B4-BE49-F238E27FC236}">
                <a16:creationId xmlns:a16="http://schemas.microsoft.com/office/drawing/2014/main" id="{7CF9215F-4C0C-10C8-0BF5-9D6955A10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553" y="2192497"/>
            <a:ext cx="775283" cy="324044"/>
          </a:xfrm>
          <a:prstGeom prst="rect">
            <a:avLst/>
          </a:prstGeom>
          <a:noFill/>
          <a:effectLst>
            <a:glow rad="127000">
              <a:schemeClr val="tx2">
                <a:alpha val="50000"/>
              </a:schemeClr>
            </a:glow>
          </a:effectLst>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7006F30-5DA0-6BF5-3CD2-A638733FDC3B}"/>
              </a:ext>
            </a:extLst>
          </p:cNvPr>
          <p:cNvSpPr>
            <a:spLocks noGrp="1"/>
          </p:cNvSpPr>
          <p:nvPr>
            <p:ph type="title"/>
          </p:nvPr>
        </p:nvSpPr>
        <p:spPr/>
        <p:txBody>
          <a:bodyPr>
            <a:normAutofit fontScale="90000"/>
          </a:bodyPr>
          <a:lstStyle/>
          <a:p>
            <a:r>
              <a:rPr lang="pt-BR" dirty="0" err="1"/>
              <a:t>GitOps</a:t>
            </a:r>
            <a:endParaRPr lang="pt-BR" dirty="0"/>
          </a:p>
        </p:txBody>
      </p:sp>
    </p:spTree>
    <p:extLst>
      <p:ext uri="{BB962C8B-B14F-4D97-AF65-F5344CB8AC3E}">
        <p14:creationId xmlns:p14="http://schemas.microsoft.com/office/powerpoint/2010/main" val="172285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7A3E73-8439-ABA4-D6E0-7299803C8780}"/>
              </a:ext>
            </a:extLst>
          </p:cNvPr>
          <p:cNvSpPr>
            <a:spLocks noGrp="1"/>
          </p:cNvSpPr>
          <p:nvPr>
            <p:ph type="title"/>
          </p:nvPr>
        </p:nvSpPr>
        <p:spPr/>
        <p:txBody>
          <a:bodyPr>
            <a:normAutofit fontScale="90000"/>
          </a:bodyPr>
          <a:lstStyle/>
          <a:p>
            <a:r>
              <a:rPr lang="en-US" dirty="0"/>
              <a:t>The workflow</a:t>
            </a:r>
          </a:p>
        </p:txBody>
      </p:sp>
      <p:sp>
        <p:nvSpPr>
          <p:cNvPr id="3" name="Slide Number Placeholder 2">
            <a:extLst>
              <a:ext uri="{FF2B5EF4-FFF2-40B4-BE49-F238E27FC236}">
                <a16:creationId xmlns:a16="http://schemas.microsoft.com/office/drawing/2014/main" id="{A5D908B3-26F9-7DE1-1B1B-09A05F3A0AD1}"/>
              </a:ext>
            </a:extLst>
          </p:cNvPr>
          <p:cNvSpPr>
            <a:spLocks noGrp="1"/>
          </p:cNvSpPr>
          <p:nvPr>
            <p:ph type="sldNum" sz="quarter" idx="12"/>
          </p:nvPr>
        </p:nvSpPr>
        <p:spPr/>
        <p:txBody>
          <a:bodyPr/>
          <a:lstStyle/>
          <a:p>
            <a:fld id="{EB4B8DE2-A4E8-46E4-8BBF-D75455EFF32C}" type="slidenum">
              <a:rPr lang="en-US" smtClean="0"/>
              <a:pPr/>
              <a:t>29</a:t>
            </a:fld>
            <a:endParaRPr lang="en-US"/>
          </a:p>
        </p:txBody>
      </p:sp>
      <p:grpSp>
        <p:nvGrpSpPr>
          <p:cNvPr id="53" name="Group 52">
            <a:extLst>
              <a:ext uri="{FF2B5EF4-FFF2-40B4-BE49-F238E27FC236}">
                <a16:creationId xmlns:a16="http://schemas.microsoft.com/office/drawing/2014/main" id="{21F2475D-8D38-EB57-6C3B-71858EC17D41}"/>
              </a:ext>
            </a:extLst>
          </p:cNvPr>
          <p:cNvGrpSpPr/>
          <p:nvPr/>
        </p:nvGrpSpPr>
        <p:grpSpPr>
          <a:xfrm>
            <a:off x="3707525" y="703802"/>
            <a:ext cx="2200169" cy="4338059"/>
            <a:chOff x="4832528" y="393833"/>
            <a:chExt cx="2933559" cy="5784078"/>
          </a:xfrm>
        </p:grpSpPr>
        <p:pic>
          <p:nvPicPr>
            <p:cNvPr id="7" name="Picture 2">
              <a:extLst>
                <a:ext uri="{FF2B5EF4-FFF2-40B4-BE49-F238E27FC236}">
                  <a16:creationId xmlns:a16="http://schemas.microsoft.com/office/drawing/2014/main" id="{0CAEC7DA-EB4B-ED94-2518-EDB6DFF6AA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0536" y="545151"/>
              <a:ext cx="914400" cy="382191"/>
            </a:xfrm>
            <a:prstGeom prst="rect">
              <a:avLst/>
            </a:prstGeom>
            <a:noFill/>
            <a:effectLst>
              <a:glow rad="127000">
                <a:schemeClr val="tx2">
                  <a:alpha val="50000"/>
                </a:schemeClr>
              </a:glo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10CCFA2-F066-01CD-6DB9-56FF7915910D}"/>
                </a:ext>
              </a:extLst>
            </p:cNvPr>
            <p:cNvSpPr/>
            <p:nvPr/>
          </p:nvSpPr>
          <p:spPr>
            <a:xfrm>
              <a:off x="4832528" y="393833"/>
              <a:ext cx="2933559" cy="5784078"/>
            </a:xfrm>
            <a:prstGeom prst="rect">
              <a:avLst/>
            </a:prstGeom>
            <a:noFill/>
            <a:ln w="12700">
              <a:solidFill>
                <a:srgbClr val="F0513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endParaRPr lang="en-US" sz="900" dirty="0">
                <a:solidFill>
                  <a:srgbClr val="FF9900"/>
                </a:solidFill>
                <a:latin typeface="Arial" panose="020B0604020202020204" pitchFamily="34" charset="0"/>
                <a:cs typeface="Arial" panose="020B0604020202020204" pitchFamily="34" charset="0"/>
              </a:endParaRPr>
            </a:p>
          </p:txBody>
        </p:sp>
      </p:grpSp>
      <p:grpSp>
        <p:nvGrpSpPr>
          <p:cNvPr id="87" name="Group 86">
            <a:extLst>
              <a:ext uri="{FF2B5EF4-FFF2-40B4-BE49-F238E27FC236}">
                <a16:creationId xmlns:a16="http://schemas.microsoft.com/office/drawing/2014/main" id="{D9513FF8-3A0B-D25B-C0A7-54048C8969B4}"/>
              </a:ext>
            </a:extLst>
          </p:cNvPr>
          <p:cNvGrpSpPr/>
          <p:nvPr/>
        </p:nvGrpSpPr>
        <p:grpSpPr>
          <a:xfrm>
            <a:off x="5777415" y="1446046"/>
            <a:ext cx="2822608" cy="2439135"/>
            <a:chOff x="7623003" y="1931598"/>
            <a:chExt cx="3763477" cy="3252180"/>
          </a:xfrm>
        </p:grpSpPr>
        <p:grpSp>
          <p:nvGrpSpPr>
            <p:cNvPr id="86" name="Group 85">
              <a:extLst>
                <a:ext uri="{FF2B5EF4-FFF2-40B4-BE49-F238E27FC236}">
                  <a16:creationId xmlns:a16="http://schemas.microsoft.com/office/drawing/2014/main" id="{3D462ACD-F93F-AA1B-E1A6-C0079CEC545E}"/>
                </a:ext>
              </a:extLst>
            </p:cNvPr>
            <p:cNvGrpSpPr/>
            <p:nvPr/>
          </p:nvGrpSpPr>
          <p:grpSpPr>
            <a:xfrm>
              <a:off x="8596271" y="1931598"/>
              <a:ext cx="2790209" cy="3252180"/>
              <a:chOff x="12521461" y="2974346"/>
              <a:chExt cx="2790209" cy="3252180"/>
            </a:xfrm>
          </p:grpSpPr>
          <p:sp>
            <p:nvSpPr>
              <p:cNvPr id="37" name="Rectangle 36">
                <a:extLst>
                  <a:ext uri="{FF2B5EF4-FFF2-40B4-BE49-F238E27FC236}">
                    <a16:creationId xmlns:a16="http://schemas.microsoft.com/office/drawing/2014/main" id="{28F11B22-0FF3-59D9-EB1A-CAACE76EE7FE}"/>
                  </a:ext>
                </a:extLst>
              </p:cNvPr>
              <p:cNvSpPr/>
              <p:nvPr/>
            </p:nvSpPr>
            <p:spPr>
              <a:xfrm>
                <a:off x="12521461" y="2974346"/>
                <a:ext cx="2790209" cy="3252180"/>
              </a:xfrm>
              <a:prstGeom prst="rect">
                <a:avLst/>
              </a:prstGeom>
              <a:noFill/>
              <a:ln w="12700">
                <a:solidFill>
                  <a:srgbClr val="FF733D"/>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r>
                  <a:rPr lang="en-US" sz="900" dirty="0">
                    <a:solidFill>
                      <a:srgbClr val="FF733D"/>
                    </a:solidFill>
                    <a:latin typeface="Arial" panose="020B0604020202020204" pitchFamily="34" charset="0"/>
                    <a:cs typeface="Arial" panose="020B0604020202020204" pitchFamily="34" charset="0"/>
                  </a:rPr>
                  <a:t>Automation/Interface</a:t>
                </a:r>
              </a:p>
            </p:txBody>
          </p:sp>
          <p:pic>
            <p:nvPicPr>
              <p:cNvPr id="9220" name="Picture 4" descr="Argo Workflows: An Introduction and Web UI Setup - Containers Simplified">
                <a:extLst>
                  <a:ext uri="{FF2B5EF4-FFF2-40B4-BE49-F238E27FC236}">
                    <a16:creationId xmlns:a16="http://schemas.microsoft.com/office/drawing/2014/main" id="{118DAB43-826C-BCA7-663D-4F09A828C4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06" t="28877" r="22777" b="5716"/>
              <a:stretch/>
            </p:blipFill>
            <p:spPr bwMode="auto">
              <a:xfrm>
                <a:off x="13255041" y="3422573"/>
                <a:ext cx="1146493" cy="79978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Logos | Backstage Software Catalog and Developer Platform">
                <a:extLst>
                  <a:ext uri="{FF2B5EF4-FFF2-40B4-BE49-F238E27FC236}">
                    <a16:creationId xmlns:a16="http://schemas.microsoft.com/office/drawing/2014/main" id="{74FADE51-E4E7-F7B4-B4C5-7740D3B7CE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36922" y="4955436"/>
                <a:ext cx="1721866" cy="377445"/>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ight Arrow 40">
              <a:extLst>
                <a:ext uri="{FF2B5EF4-FFF2-40B4-BE49-F238E27FC236}">
                  <a16:creationId xmlns:a16="http://schemas.microsoft.com/office/drawing/2014/main" id="{01AB4AF5-537C-BA42-46B1-800CB16DA8E2}"/>
                </a:ext>
              </a:extLst>
            </p:cNvPr>
            <p:cNvSpPr/>
            <p:nvPr/>
          </p:nvSpPr>
          <p:spPr>
            <a:xfrm flipH="1">
              <a:off x="7623003" y="2985604"/>
              <a:ext cx="1146493" cy="53311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050" b="1" dirty="0">
                  <a:solidFill>
                    <a:schemeClr val="tx1"/>
                  </a:solidFill>
                </a:rPr>
                <a:t>Push</a:t>
              </a:r>
            </a:p>
          </p:txBody>
        </p:sp>
      </p:grpSp>
      <p:grpSp>
        <p:nvGrpSpPr>
          <p:cNvPr id="34" name="Group 33">
            <a:extLst>
              <a:ext uri="{FF2B5EF4-FFF2-40B4-BE49-F238E27FC236}">
                <a16:creationId xmlns:a16="http://schemas.microsoft.com/office/drawing/2014/main" id="{203ACBB4-3958-708C-E213-33D36CEA4EC3}"/>
              </a:ext>
            </a:extLst>
          </p:cNvPr>
          <p:cNvGrpSpPr/>
          <p:nvPr/>
        </p:nvGrpSpPr>
        <p:grpSpPr>
          <a:xfrm>
            <a:off x="710234" y="2066246"/>
            <a:ext cx="1432346" cy="1162883"/>
            <a:chOff x="836141" y="2210426"/>
            <a:chExt cx="1909795" cy="1550510"/>
          </a:xfrm>
        </p:grpSpPr>
        <p:sp>
          <p:nvSpPr>
            <p:cNvPr id="31" name="Rounded Rectangle 30">
              <a:extLst>
                <a:ext uri="{FF2B5EF4-FFF2-40B4-BE49-F238E27FC236}">
                  <a16:creationId xmlns:a16="http://schemas.microsoft.com/office/drawing/2014/main" id="{6BFA7753-412B-BDE7-4E5F-C06C3DEDE245}"/>
                </a:ext>
              </a:extLst>
            </p:cNvPr>
            <p:cNvSpPr/>
            <p:nvPr/>
          </p:nvSpPr>
          <p:spPr>
            <a:xfrm>
              <a:off x="936512" y="2626194"/>
              <a:ext cx="1809424" cy="1134742"/>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US" sz="1200" dirty="0">
                  <a:solidFill>
                    <a:schemeClr val="bg1"/>
                  </a:solidFill>
                </a:rPr>
                <a:t>Application 1</a:t>
              </a:r>
            </a:p>
          </p:txBody>
        </p:sp>
        <p:sp>
          <p:nvSpPr>
            <p:cNvPr id="32" name="TextBox 31">
              <a:extLst>
                <a:ext uri="{FF2B5EF4-FFF2-40B4-BE49-F238E27FC236}">
                  <a16:creationId xmlns:a16="http://schemas.microsoft.com/office/drawing/2014/main" id="{9AC70A53-238C-EEBF-5127-4BC3A441EA35}"/>
                </a:ext>
              </a:extLst>
            </p:cNvPr>
            <p:cNvSpPr txBox="1"/>
            <p:nvPr/>
          </p:nvSpPr>
          <p:spPr>
            <a:xfrm>
              <a:off x="836141" y="2210426"/>
              <a:ext cx="1573080" cy="338555"/>
            </a:xfrm>
            <a:prstGeom prst="rect">
              <a:avLst/>
            </a:prstGeom>
            <a:noFill/>
          </p:spPr>
          <p:txBody>
            <a:bodyPr wrap="none" lIns="0" rIns="0" rtlCol="0">
              <a:spAutoFit/>
            </a:bodyPr>
            <a:lstStyle/>
            <a:p>
              <a:pPr algn="l"/>
              <a:r>
                <a:rPr lang="en-US" sz="1050" dirty="0"/>
                <a:t>Aggregated Module</a:t>
              </a:r>
            </a:p>
          </p:txBody>
        </p:sp>
      </p:grpSp>
      <p:grpSp>
        <p:nvGrpSpPr>
          <p:cNvPr id="54" name="Group 53">
            <a:extLst>
              <a:ext uri="{FF2B5EF4-FFF2-40B4-BE49-F238E27FC236}">
                <a16:creationId xmlns:a16="http://schemas.microsoft.com/office/drawing/2014/main" id="{B0C9EA45-2DC4-8C5A-B598-EBD8C86C9215}"/>
              </a:ext>
            </a:extLst>
          </p:cNvPr>
          <p:cNvGrpSpPr/>
          <p:nvPr/>
        </p:nvGrpSpPr>
        <p:grpSpPr>
          <a:xfrm>
            <a:off x="7418633" y="1741710"/>
            <a:ext cx="1092335" cy="2842600"/>
            <a:chOff x="9780674" y="1777710"/>
            <a:chExt cx="1456446" cy="3790133"/>
          </a:xfrm>
        </p:grpSpPr>
        <p:grpSp>
          <p:nvGrpSpPr>
            <p:cNvPr id="55" name="Group 54">
              <a:extLst>
                <a:ext uri="{FF2B5EF4-FFF2-40B4-BE49-F238E27FC236}">
                  <a16:creationId xmlns:a16="http://schemas.microsoft.com/office/drawing/2014/main" id="{27B8E3B5-C80F-3E96-B209-3077DDE32996}"/>
                </a:ext>
              </a:extLst>
            </p:cNvPr>
            <p:cNvGrpSpPr/>
            <p:nvPr/>
          </p:nvGrpSpPr>
          <p:grpSpPr>
            <a:xfrm>
              <a:off x="9780674" y="1777710"/>
              <a:ext cx="1456446" cy="1185815"/>
              <a:chOff x="9780674" y="1777710"/>
              <a:chExt cx="1456446" cy="1185815"/>
            </a:xfrm>
          </p:grpSpPr>
          <p:sp>
            <p:nvSpPr>
              <p:cNvPr id="69" name="Rounded Rectangle 68">
                <a:extLst>
                  <a:ext uri="{FF2B5EF4-FFF2-40B4-BE49-F238E27FC236}">
                    <a16:creationId xmlns:a16="http://schemas.microsoft.com/office/drawing/2014/main" id="{DF469DE6-064D-059B-AAD3-04CEEC50041F}"/>
                  </a:ext>
                </a:extLst>
              </p:cNvPr>
              <p:cNvSpPr/>
              <p:nvPr/>
            </p:nvSpPr>
            <p:spPr>
              <a:xfrm>
                <a:off x="9780674" y="2049125"/>
                <a:ext cx="1456446" cy="9144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err="1">
                  <a:solidFill>
                    <a:schemeClr val="tx1"/>
                  </a:solidFill>
                </a:endParaRPr>
              </a:p>
            </p:txBody>
          </p:sp>
          <p:sp>
            <p:nvSpPr>
              <p:cNvPr id="70" name="TextBox 69">
                <a:extLst>
                  <a:ext uri="{FF2B5EF4-FFF2-40B4-BE49-F238E27FC236}">
                    <a16:creationId xmlns:a16="http://schemas.microsoft.com/office/drawing/2014/main" id="{BEE05AC3-24B6-EB88-4753-3F4268521107}"/>
                  </a:ext>
                </a:extLst>
              </p:cNvPr>
              <p:cNvSpPr txBox="1"/>
              <p:nvPr/>
            </p:nvSpPr>
            <p:spPr>
              <a:xfrm>
                <a:off x="10052291" y="2059538"/>
                <a:ext cx="966076" cy="307776"/>
              </a:xfrm>
              <a:prstGeom prst="rect">
                <a:avLst/>
              </a:prstGeom>
              <a:noFill/>
            </p:spPr>
            <p:txBody>
              <a:bodyPr wrap="none" lIns="0" rIns="0" rtlCol="0">
                <a:spAutoFit/>
              </a:bodyPr>
              <a:lstStyle/>
              <a:p>
                <a:pPr algn="l"/>
                <a:r>
                  <a:rPr lang="en-US" sz="900" dirty="0">
                    <a:solidFill>
                      <a:schemeClr val="bg1"/>
                    </a:solidFill>
                  </a:rPr>
                  <a:t>Helm Release</a:t>
                </a:r>
              </a:p>
            </p:txBody>
          </p:sp>
          <p:sp>
            <p:nvSpPr>
              <p:cNvPr id="79" name="TextBox 78">
                <a:extLst>
                  <a:ext uri="{FF2B5EF4-FFF2-40B4-BE49-F238E27FC236}">
                    <a16:creationId xmlns:a16="http://schemas.microsoft.com/office/drawing/2014/main" id="{EF7C70FF-A48F-304D-70A0-0A36DE2E3F1C}"/>
                  </a:ext>
                </a:extLst>
              </p:cNvPr>
              <p:cNvSpPr txBox="1"/>
              <p:nvPr/>
            </p:nvSpPr>
            <p:spPr>
              <a:xfrm>
                <a:off x="10052291" y="2417276"/>
                <a:ext cx="951116" cy="338555"/>
              </a:xfrm>
              <a:prstGeom prst="rect">
                <a:avLst/>
              </a:prstGeom>
              <a:solidFill>
                <a:schemeClr val="bg1"/>
              </a:solidFill>
            </p:spPr>
            <p:txBody>
              <a:bodyPr wrap="none" lIns="0" rIns="0" rtlCol="0">
                <a:spAutoFit/>
              </a:bodyPr>
              <a:lstStyle/>
              <a:p>
                <a:pPr algn="l"/>
                <a:r>
                  <a:rPr lang="en-US" sz="1050" dirty="0">
                    <a:solidFill>
                      <a:schemeClr val="tx1"/>
                    </a:solidFill>
                  </a:rPr>
                  <a:t>values.yaml</a:t>
                </a:r>
              </a:p>
            </p:txBody>
          </p:sp>
          <p:sp>
            <p:nvSpPr>
              <p:cNvPr id="80" name="TextBox 79">
                <a:extLst>
                  <a:ext uri="{FF2B5EF4-FFF2-40B4-BE49-F238E27FC236}">
                    <a16:creationId xmlns:a16="http://schemas.microsoft.com/office/drawing/2014/main" id="{ECDBF1D7-B4DD-4D1A-7230-52B7D6DEDE48}"/>
                  </a:ext>
                </a:extLst>
              </p:cNvPr>
              <p:cNvSpPr txBox="1"/>
              <p:nvPr/>
            </p:nvSpPr>
            <p:spPr>
              <a:xfrm>
                <a:off x="9965729" y="1777710"/>
                <a:ext cx="1124239" cy="338555"/>
              </a:xfrm>
              <a:prstGeom prst="rect">
                <a:avLst/>
              </a:prstGeom>
              <a:noFill/>
            </p:spPr>
            <p:txBody>
              <a:bodyPr wrap="none" lIns="0" rIns="0" rtlCol="0">
                <a:spAutoFit/>
              </a:bodyPr>
              <a:lstStyle/>
              <a:p>
                <a:pPr algn="l"/>
                <a:r>
                  <a:rPr lang="en-US" sz="1050" b="1" dirty="0"/>
                  <a:t>Application 1</a:t>
                </a:r>
              </a:p>
            </p:txBody>
          </p:sp>
        </p:grpSp>
        <p:grpSp>
          <p:nvGrpSpPr>
            <p:cNvPr id="56" name="Group 55">
              <a:extLst>
                <a:ext uri="{FF2B5EF4-FFF2-40B4-BE49-F238E27FC236}">
                  <a16:creationId xmlns:a16="http://schemas.microsoft.com/office/drawing/2014/main" id="{9095C10D-5EB4-439C-8B99-F8C459DB3647}"/>
                </a:ext>
              </a:extLst>
            </p:cNvPr>
            <p:cNvGrpSpPr/>
            <p:nvPr/>
          </p:nvGrpSpPr>
          <p:grpSpPr>
            <a:xfrm>
              <a:off x="9780674" y="3089582"/>
              <a:ext cx="1456446" cy="1184853"/>
              <a:chOff x="9780674" y="3089582"/>
              <a:chExt cx="1456446" cy="1184853"/>
            </a:xfrm>
          </p:grpSpPr>
          <p:sp>
            <p:nvSpPr>
              <p:cNvPr id="65" name="Rounded Rectangle 64">
                <a:extLst>
                  <a:ext uri="{FF2B5EF4-FFF2-40B4-BE49-F238E27FC236}">
                    <a16:creationId xmlns:a16="http://schemas.microsoft.com/office/drawing/2014/main" id="{62160974-5E94-E3AE-F37D-DA96CA27A4AA}"/>
                  </a:ext>
                </a:extLst>
              </p:cNvPr>
              <p:cNvSpPr/>
              <p:nvPr/>
            </p:nvSpPr>
            <p:spPr>
              <a:xfrm>
                <a:off x="9780674" y="3360035"/>
                <a:ext cx="1456446" cy="9144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err="1">
                  <a:solidFill>
                    <a:schemeClr val="tx1"/>
                  </a:solidFill>
                </a:endParaRPr>
              </a:p>
            </p:txBody>
          </p:sp>
          <p:sp>
            <p:nvSpPr>
              <p:cNvPr id="66" name="TextBox 65">
                <a:extLst>
                  <a:ext uri="{FF2B5EF4-FFF2-40B4-BE49-F238E27FC236}">
                    <a16:creationId xmlns:a16="http://schemas.microsoft.com/office/drawing/2014/main" id="{D4844E68-8291-1E81-3A90-C6666BEA7715}"/>
                  </a:ext>
                </a:extLst>
              </p:cNvPr>
              <p:cNvSpPr txBox="1"/>
              <p:nvPr/>
            </p:nvSpPr>
            <p:spPr>
              <a:xfrm>
                <a:off x="10052291" y="3373399"/>
                <a:ext cx="966076" cy="307776"/>
              </a:xfrm>
              <a:prstGeom prst="rect">
                <a:avLst/>
              </a:prstGeom>
              <a:noFill/>
            </p:spPr>
            <p:txBody>
              <a:bodyPr wrap="none" lIns="0" rIns="0" rtlCol="0">
                <a:spAutoFit/>
              </a:bodyPr>
              <a:lstStyle/>
              <a:p>
                <a:pPr algn="l"/>
                <a:r>
                  <a:rPr lang="en-US" sz="900" dirty="0">
                    <a:solidFill>
                      <a:schemeClr val="bg1"/>
                    </a:solidFill>
                  </a:rPr>
                  <a:t>Helm Release</a:t>
                </a:r>
              </a:p>
            </p:txBody>
          </p:sp>
          <p:sp>
            <p:nvSpPr>
              <p:cNvPr id="67" name="TextBox 66">
                <a:extLst>
                  <a:ext uri="{FF2B5EF4-FFF2-40B4-BE49-F238E27FC236}">
                    <a16:creationId xmlns:a16="http://schemas.microsoft.com/office/drawing/2014/main" id="{47C7812C-AEBF-5574-9EC2-8E575DEA03C7}"/>
                  </a:ext>
                </a:extLst>
              </p:cNvPr>
              <p:cNvSpPr txBox="1"/>
              <p:nvPr/>
            </p:nvSpPr>
            <p:spPr>
              <a:xfrm>
                <a:off x="10066105" y="3763322"/>
                <a:ext cx="951116" cy="338555"/>
              </a:xfrm>
              <a:prstGeom prst="rect">
                <a:avLst/>
              </a:prstGeom>
              <a:solidFill>
                <a:schemeClr val="bg1"/>
              </a:solidFill>
            </p:spPr>
            <p:txBody>
              <a:bodyPr wrap="none" lIns="0" rIns="0" rtlCol="0">
                <a:spAutoFit/>
              </a:bodyPr>
              <a:lstStyle/>
              <a:p>
                <a:pPr algn="l"/>
                <a:r>
                  <a:rPr lang="en-US" sz="1050" dirty="0">
                    <a:solidFill>
                      <a:schemeClr val="tx1"/>
                    </a:solidFill>
                  </a:rPr>
                  <a:t>values.yaml</a:t>
                </a:r>
              </a:p>
            </p:txBody>
          </p:sp>
          <p:sp>
            <p:nvSpPr>
              <p:cNvPr id="68" name="TextBox 67">
                <a:extLst>
                  <a:ext uri="{FF2B5EF4-FFF2-40B4-BE49-F238E27FC236}">
                    <a16:creationId xmlns:a16="http://schemas.microsoft.com/office/drawing/2014/main" id="{8C4759B7-2B01-E4C2-5663-647DB287351C}"/>
                  </a:ext>
                </a:extLst>
              </p:cNvPr>
              <p:cNvSpPr txBox="1"/>
              <p:nvPr/>
            </p:nvSpPr>
            <p:spPr>
              <a:xfrm>
                <a:off x="9991377" y="3089582"/>
                <a:ext cx="1124239" cy="338555"/>
              </a:xfrm>
              <a:prstGeom prst="rect">
                <a:avLst/>
              </a:prstGeom>
              <a:noFill/>
            </p:spPr>
            <p:txBody>
              <a:bodyPr wrap="none" lIns="0" rIns="0" rtlCol="0">
                <a:spAutoFit/>
              </a:bodyPr>
              <a:lstStyle/>
              <a:p>
                <a:pPr algn="l"/>
                <a:r>
                  <a:rPr lang="en-US" sz="1050" b="1" dirty="0"/>
                  <a:t>Application 2</a:t>
                </a:r>
              </a:p>
            </p:txBody>
          </p:sp>
        </p:grpSp>
        <p:grpSp>
          <p:nvGrpSpPr>
            <p:cNvPr id="60" name="Group 59">
              <a:extLst>
                <a:ext uri="{FF2B5EF4-FFF2-40B4-BE49-F238E27FC236}">
                  <a16:creationId xmlns:a16="http://schemas.microsoft.com/office/drawing/2014/main" id="{9FE6F01E-4887-3CEF-2706-71F604677541}"/>
                </a:ext>
              </a:extLst>
            </p:cNvPr>
            <p:cNvGrpSpPr/>
            <p:nvPr/>
          </p:nvGrpSpPr>
          <p:grpSpPr>
            <a:xfrm>
              <a:off x="9780674" y="4392346"/>
              <a:ext cx="1456446" cy="1175497"/>
              <a:chOff x="9780674" y="4392346"/>
              <a:chExt cx="1456446" cy="1175497"/>
            </a:xfrm>
          </p:grpSpPr>
          <p:sp>
            <p:nvSpPr>
              <p:cNvPr id="61" name="Rounded Rectangle 60">
                <a:extLst>
                  <a:ext uri="{FF2B5EF4-FFF2-40B4-BE49-F238E27FC236}">
                    <a16:creationId xmlns:a16="http://schemas.microsoft.com/office/drawing/2014/main" id="{837F2C90-257F-17F9-6819-729D1E7B0197}"/>
                  </a:ext>
                </a:extLst>
              </p:cNvPr>
              <p:cNvSpPr/>
              <p:nvPr/>
            </p:nvSpPr>
            <p:spPr>
              <a:xfrm>
                <a:off x="9780674" y="4653443"/>
                <a:ext cx="1456446" cy="9144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err="1">
                  <a:solidFill>
                    <a:schemeClr val="tx1"/>
                  </a:solidFill>
                </a:endParaRPr>
              </a:p>
            </p:txBody>
          </p:sp>
          <p:sp>
            <p:nvSpPr>
              <p:cNvPr id="62" name="TextBox 61">
                <a:extLst>
                  <a:ext uri="{FF2B5EF4-FFF2-40B4-BE49-F238E27FC236}">
                    <a16:creationId xmlns:a16="http://schemas.microsoft.com/office/drawing/2014/main" id="{198E7187-C44E-41B3-BCF4-E20016CC1869}"/>
                  </a:ext>
                </a:extLst>
              </p:cNvPr>
              <p:cNvSpPr txBox="1"/>
              <p:nvPr/>
            </p:nvSpPr>
            <p:spPr>
              <a:xfrm>
                <a:off x="10045447" y="4684221"/>
                <a:ext cx="966076" cy="307776"/>
              </a:xfrm>
              <a:prstGeom prst="rect">
                <a:avLst/>
              </a:prstGeom>
              <a:noFill/>
            </p:spPr>
            <p:txBody>
              <a:bodyPr wrap="none" lIns="0" rIns="0" rtlCol="0">
                <a:spAutoFit/>
              </a:bodyPr>
              <a:lstStyle/>
              <a:p>
                <a:pPr algn="l"/>
                <a:r>
                  <a:rPr lang="en-US" sz="900" dirty="0">
                    <a:solidFill>
                      <a:schemeClr val="bg1"/>
                    </a:solidFill>
                  </a:rPr>
                  <a:t>Helm Release</a:t>
                </a:r>
              </a:p>
            </p:txBody>
          </p:sp>
          <p:sp>
            <p:nvSpPr>
              <p:cNvPr id="63" name="TextBox 62">
                <a:extLst>
                  <a:ext uri="{FF2B5EF4-FFF2-40B4-BE49-F238E27FC236}">
                    <a16:creationId xmlns:a16="http://schemas.microsoft.com/office/drawing/2014/main" id="{8562D04D-2482-FBAB-177A-1792C6219E74}"/>
                  </a:ext>
                </a:extLst>
              </p:cNvPr>
              <p:cNvSpPr txBox="1"/>
              <p:nvPr/>
            </p:nvSpPr>
            <p:spPr>
              <a:xfrm>
                <a:off x="10052291" y="5056067"/>
                <a:ext cx="951116" cy="338555"/>
              </a:xfrm>
              <a:prstGeom prst="rect">
                <a:avLst/>
              </a:prstGeom>
              <a:solidFill>
                <a:schemeClr val="bg1"/>
              </a:solidFill>
            </p:spPr>
            <p:txBody>
              <a:bodyPr wrap="none" lIns="0" rIns="0" rtlCol="0">
                <a:spAutoFit/>
              </a:bodyPr>
              <a:lstStyle/>
              <a:p>
                <a:pPr algn="l"/>
                <a:r>
                  <a:rPr lang="en-US" sz="1050" dirty="0">
                    <a:solidFill>
                      <a:schemeClr val="tx1"/>
                    </a:solidFill>
                  </a:rPr>
                  <a:t>values.yaml</a:t>
                </a:r>
              </a:p>
            </p:txBody>
          </p:sp>
          <p:sp>
            <p:nvSpPr>
              <p:cNvPr id="64" name="TextBox 63">
                <a:extLst>
                  <a:ext uri="{FF2B5EF4-FFF2-40B4-BE49-F238E27FC236}">
                    <a16:creationId xmlns:a16="http://schemas.microsoft.com/office/drawing/2014/main" id="{84DBDC24-131A-B01A-8099-96AD022D32C9}"/>
                  </a:ext>
                </a:extLst>
              </p:cNvPr>
              <p:cNvSpPr txBox="1"/>
              <p:nvPr/>
            </p:nvSpPr>
            <p:spPr>
              <a:xfrm>
                <a:off x="9991377" y="4392346"/>
                <a:ext cx="1124239" cy="338555"/>
              </a:xfrm>
              <a:prstGeom prst="rect">
                <a:avLst/>
              </a:prstGeom>
              <a:noFill/>
            </p:spPr>
            <p:txBody>
              <a:bodyPr wrap="none" lIns="0" rIns="0" rtlCol="0">
                <a:spAutoFit/>
              </a:bodyPr>
              <a:lstStyle/>
              <a:p>
                <a:pPr algn="l"/>
                <a:r>
                  <a:rPr lang="en-US" sz="1050" b="1" dirty="0"/>
                  <a:t>Application 3</a:t>
                </a:r>
              </a:p>
            </p:txBody>
          </p:sp>
        </p:grpSp>
      </p:grpSp>
      <p:grpSp>
        <p:nvGrpSpPr>
          <p:cNvPr id="83" name="Group 82">
            <a:extLst>
              <a:ext uri="{FF2B5EF4-FFF2-40B4-BE49-F238E27FC236}">
                <a16:creationId xmlns:a16="http://schemas.microsoft.com/office/drawing/2014/main" id="{B827CEEF-8FC8-8853-E2AF-87AFDF9B7E6E}"/>
              </a:ext>
            </a:extLst>
          </p:cNvPr>
          <p:cNvGrpSpPr/>
          <p:nvPr/>
        </p:nvGrpSpPr>
        <p:grpSpPr>
          <a:xfrm>
            <a:off x="638378" y="1446046"/>
            <a:ext cx="2105891" cy="2439135"/>
            <a:chOff x="740333" y="1383492"/>
            <a:chExt cx="2807854" cy="3459806"/>
          </a:xfrm>
        </p:grpSpPr>
        <p:sp>
          <p:nvSpPr>
            <p:cNvPr id="12" name="Rectangle 11">
              <a:extLst>
                <a:ext uri="{FF2B5EF4-FFF2-40B4-BE49-F238E27FC236}">
                  <a16:creationId xmlns:a16="http://schemas.microsoft.com/office/drawing/2014/main" id="{BA80D02C-6137-DC2F-3E3A-D8960DB4DC12}"/>
                </a:ext>
              </a:extLst>
            </p:cNvPr>
            <p:cNvSpPr/>
            <p:nvPr/>
          </p:nvSpPr>
          <p:spPr>
            <a:xfrm>
              <a:off x="757978" y="1390194"/>
              <a:ext cx="2790209" cy="3453104"/>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r>
                <a:rPr lang="en-US" sz="900" dirty="0">
                  <a:solidFill>
                    <a:srgbClr val="FF9900"/>
                  </a:solidFill>
                  <a:latin typeface="Arial" panose="020B0604020202020204" pitchFamily="34" charset="0"/>
                  <a:cs typeface="Arial" panose="020B0604020202020204" pitchFamily="34" charset="0"/>
                </a:rPr>
                <a:t>Amazon EKS</a:t>
              </a:r>
            </a:p>
          </p:txBody>
        </p:sp>
        <p:pic>
          <p:nvPicPr>
            <p:cNvPr id="20" name="Graphic 23">
              <a:extLst>
                <a:ext uri="{FF2B5EF4-FFF2-40B4-BE49-F238E27FC236}">
                  <a16:creationId xmlns:a16="http://schemas.microsoft.com/office/drawing/2014/main" id="{A5FAC80B-5DDE-EE48-883B-8F12BC84F2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333" y="1383492"/>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Left-Right Arrow 26">
            <a:extLst>
              <a:ext uri="{FF2B5EF4-FFF2-40B4-BE49-F238E27FC236}">
                <a16:creationId xmlns:a16="http://schemas.microsoft.com/office/drawing/2014/main" id="{6EA1505F-E81B-DBEF-5BE9-72D09C8C0ABA}"/>
              </a:ext>
            </a:extLst>
          </p:cNvPr>
          <p:cNvSpPr/>
          <p:nvPr/>
        </p:nvSpPr>
        <p:spPr>
          <a:xfrm>
            <a:off x="2657956" y="2204747"/>
            <a:ext cx="1223788" cy="463445"/>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GB" sz="1050" b="1" dirty="0">
                <a:solidFill>
                  <a:schemeClr val="tx1"/>
                </a:solidFill>
                <a:effectLst>
                  <a:glow>
                    <a:schemeClr val="tx1">
                      <a:alpha val="40000"/>
                    </a:schemeClr>
                  </a:glow>
                </a:effectLst>
              </a:rPr>
              <a:t>Reconcile</a:t>
            </a:r>
          </a:p>
        </p:txBody>
      </p:sp>
      <p:grpSp>
        <p:nvGrpSpPr>
          <p:cNvPr id="52" name="Group 51">
            <a:extLst>
              <a:ext uri="{FF2B5EF4-FFF2-40B4-BE49-F238E27FC236}">
                <a16:creationId xmlns:a16="http://schemas.microsoft.com/office/drawing/2014/main" id="{873B5739-A62A-1D98-A3F5-B0A5B8AE8653}"/>
              </a:ext>
            </a:extLst>
          </p:cNvPr>
          <p:cNvGrpSpPr/>
          <p:nvPr/>
        </p:nvGrpSpPr>
        <p:grpSpPr>
          <a:xfrm>
            <a:off x="768862" y="2265510"/>
            <a:ext cx="1882030" cy="1974656"/>
            <a:chOff x="914312" y="2476110"/>
            <a:chExt cx="2509373" cy="2632874"/>
          </a:xfrm>
        </p:grpSpPr>
        <p:grpSp>
          <p:nvGrpSpPr>
            <p:cNvPr id="39" name="Group 38">
              <a:extLst>
                <a:ext uri="{FF2B5EF4-FFF2-40B4-BE49-F238E27FC236}">
                  <a16:creationId xmlns:a16="http://schemas.microsoft.com/office/drawing/2014/main" id="{6670DE1F-9CD3-7859-4FF8-0BD11F1658B3}"/>
                </a:ext>
              </a:extLst>
            </p:cNvPr>
            <p:cNvGrpSpPr/>
            <p:nvPr/>
          </p:nvGrpSpPr>
          <p:grpSpPr>
            <a:xfrm>
              <a:off x="914312" y="2476110"/>
              <a:ext cx="2509373" cy="1325138"/>
              <a:chOff x="914312" y="2476110"/>
              <a:chExt cx="2509373" cy="1325138"/>
            </a:xfrm>
          </p:grpSpPr>
          <p:sp>
            <p:nvSpPr>
              <p:cNvPr id="26" name="TextBox 25">
                <a:extLst>
                  <a:ext uri="{FF2B5EF4-FFF2-40B4-BE49-F238E27FC236}">
                    <a16:creationId xmlns:a16="http://schemas.microsoft.com/office/drawing/2014/main" id="{0290F44B-CD31-1C3C-218F-FD4E0CF6BE97}"/>
                  </a:ext>
                </a:extLst>
              </p:cNvPr>
              <p:cNvSpPr txBox="1"/>
              <p:nvPr/>
            </p:nvSpPr>
            <p:spPr>
              <a:xfrm>
                <a:off x="919043" y="3438274"/>
                <a:ext cx="826899" cy="328295"/>
              </a:xfrm>
              <a:prstGeom prst="rect">
                <a:avLst/>
              </a:prstGeom>
              <a:noFill/>
            </p:spPr>
            <p:txBody>
              <a:bodyPr wrap="square" rtlCol="0">
                <a:spAutoFit/>
              </a:bodyPr>
              <a:lstStyle/>
              <a:p>
                <a:pPr algn="ctr"/>
                <a:r>
                  <a:rPr lang="en-GB" sz="1000" dirty="0"/>
                  <a:t>FluxV2</a:t>
                </a:r>
              </a:p>
            </p:txBody>
          </p:sp>
          <p:pic>
            <p:nvPicPr>
              <p:cNvPr id="28" name="Picture 27" descr="Flux project · GitHub">
                <a:extLst>
                  <a:ext uri="{FF2B5EF4-FFF2-40B4-BE49-F238E27FC236}">
                    <a16:creationId xmlns:a16="http://schemas.microsoft.com/office/drawing/2014/main" id="{1BDB0DF4-4955-DC67-9084-0B35CA5C0B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3712" y="2857046"/>
                <a:ext cx="523012" cy="523012"/>
              </a:xfrm>
              <a:prstGeom prst="rect">
                <a:avLst/>
              </a:prstGeom>
              <a:noFill/>
              <a:effectLst>
                <a:glow>
                  <a:schemeClr val="tx2">
                    <a:alpha val="50000"/>
                  </a:schemeClr>
                </a:glow>
              </a:effectLst>
              <a:extLst>
                <a:ext uri="{909E8E84-426E-40DD-AFC4-6F175D3DCCD1}">
                  <a14:hiddenFill xmlns:a14="http://schemas.microsoft.com/office/drawing/2010/main">
                    <a:solidFill>
                      <a:srgbClr val="FFFFFF"/>
                    </a:solidFill>
                  </a14:hiddenFill>
                </a:ext>
              </a:extLst>
            </p:spPr>
          </p:pic>
          <p:pic>
            <p:nvPicPr>
              <p:cNvPr id="30" name="Picture 14" descr="Helm logo transparent PNG - StickPNG">
                <a:extLst>
                  <a:ext uri="{FF2B5EF4-FFF2-40B4-BE49-F238E27FC236}">
                    <a16:creationId xmlns:a16="http://schemas.microsoft.com/office/drawing/2014/main" id="{C398F2BA-BA10-F065-5E21-463DBCCB12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8271" y="2889952"/>
                <a:ext cx="457200" cy="457200"/>
              </a:xfrm>
              <a:prstGeom prst="rect">
                <a:avLst/>
              </a:prstGeom>
              <a:noFill/>
              <a:effectLst>
                <a:glow>
                  <a:schemeClr val="tx1">
                    <a:alpha val="50000"/>
                  </a:schemeClr>
                </a:glow>
              </a:effectLst>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0F824460-FA58-C765-BCCD-860AC40F4FB8}"/>
                  </a:ext>
                </a:extLst>
              </p:cNvPr>
              <p:cNvSpPr txBox="1"/>
              <p:nvPr/>
            </p:nvSpPr>
            <p:spPr>
              <a:xfrm>
                <a:off x="1370452" y="2476110"/>
                <a:ext cx="1597090" cy="338555"/>
              </a:xfrm>
              <a:prstGeom prst="rect">
                <a:avLst/>
              </a:prstGeom>
              <a:noFill/>
              <a:ln>
                <a:noFill/>
              </a:ln>
            </p:spPr>
            <p:txBody>
              <a:bodyPr wrap="square" rtlCol="0">
                <a:spAutoFit/>
              </a:bodyPr>
              <a:lstStyle/>
              <a:p>
                <a:pPr algn="ctr" defTabSz="685703">
                  <a:defRPr/>
                </a:pPr>
                <a:r>
                  <a:rPr lang="en-GB" sz="1050" dirty="0"/>
                  <a:t>Controllers</a:t>
                </a:r>
              </a:p>
            </p:txBody>
          </p:sp>
          <p:sp>
            <p:nvSpPr>
              <p:cNvPr id="35" name="Rectangle 34">
                <a:extLst>
                  <a:ext uri="{FF2B5EF4-FFF2-40B4-BE49-F238E27FC236}">
                    <a16:creationId xmlns:a16="http://schemas.microsoft.com/office/drawing/2014/main" id="{F00E3356-5B8E-CCA3-C7A7-3D044956B824}"/>
                  </a:ext>
                </a:extLst>
              </p:cNvPr>
              <p:cNvSpPr/>
              <p:nvPr/>
            </p:nvSpPr>
            <p:spPr>
              <a:xfrm>
                <a:off x="914312" y="2723813"/>
                <a:ext cx="2509373" cy="10530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err="1">
                  <a:solidFill>
                    <a:schemeClr val="tx1"/>
                  </a:solidFill>
                </a:endParaRPr>
              </a:p>
            </p:txBody>
          </p:sp>
          <p:sp>
            <p:nvSpPr>
              <p:cNvPr id="36" name="TextBox 35">
                <a:extLst>
                  <a:ext uri="{FF2B5EF4-FFF2-40B4-BE49-F238E27FC236}">
                    <a16:creationId xmlns:a16="http://schemas.microsoft.com/office/drawing/2014/main" id="{E3D16B2E-31E5-BAA0-410F-84447F7621EA}"/>
                  </a:ext>
                </a:extLst>
              </p:cNvPr>
              <p:cNvSpPr txBox="1"/>
              <p:nvPr/>
            </p:nvSpPr>
            <p:spPr>
              <a:xfrm>
                <a:off x="1867420" y="3438274"/>
                <a:ext cx="727125" cy="338555"/>
              </a:xfrm>
              <a:prstGeom prst="rect">
                <a:avLst/>
              </a:prstGeom>
              <a:noFill/>
              <a:ln>
                <a:noFill/>
              </a:ln>
            </p:spPr>
            <p:txBody>
              <a:bodyPr wrap="square" rtlCol="0">
                <a:spAutoFit/>
              </a:bodyPr>
              <a:lstStyle/>
              <a:p>
                <a:pPr algn="ctr" defTabSz="685703">
                  <a:defRPr/>
                </a:pPr>
                <a:r>
                  <a:rPr lang="en-GB" sz="1000" dirty="0"/>
                  <a:t>Helm</a:t>
                </a:r>
              </a:p>
            </p:txBody>
          </p:sp>
          <p:sp>
            <p:nvSpPr>
              <p:cNvPr id="38" name="TextBox 37">
                <a:extLst>
                  <a:ext uri="{FF2B5EF4-FFF2-40B4-BE49-F238E27FC236}">
                    <a16:creationId xmlns:a16="http://schemas.microsoft.com/office/drawing/2014/main" id="{026950E1-9F43-FA72-6C7D-A0D6B6647F42}"/>
                  </a:ext>
                </a:extLst>
              </p:cNvPr>
              <p:cNvSpPr txBox="1"/>
              <p:nvPr/>
            </p:nvSpPr>
            <p:spPr>
              <a:xfrm>
                <a:off x="2696142" y="3247249"/>
                <a:ext cx="727125" cy="553999"/>
              </a:xfrm>
              <a:prstGeom prst="rect">
                <a:avLst/>
              </a:prstGeom>
              <a:noFill/>
              <a:ln>
                <a:noFill/>
              </a:ln>
            </p:spPr>
            <p:txBody>
              <a:bodyPr wrap="square" rtlCol="0">
                <a:spAutoFit/>
              </a:bodyPr>
              <a:lstStyle/>
              <a:p>
                <a:pPr algn="ctr" defTabSz="685703">
                  <a:defRPr/>
                </a:pPr>
                <a:r>
                  <a:rPr lang="en-GB" sz="1000" dirty="0" err="1"/>
                  <a:t>OpenTofu</a:t>
                </a:r>
                <a:endParaRPr lang="en-GB" sz="1000" dirty="0"/>
              </a:p>
            </p:txBody>
          </p:sp>
        </p:grpSp>
        <p:cxnSp>
          <p:nvCxnSpPr>
            <p:cNvPr id="42" name="Elbow Connector 41">
              <a:extLst>
                <a:ext uri="{FF2B5EF4-FFF2-40B4-BE49-F238E27FC236}">
                  <a16:creationId xmlns:a16="http://schemas.microsoft.com/office/drawing/2014/main" id="{7A4C321E-7B03-1D04-1F9D-3E6A35260635}"/>
                </a:ext>
              </a:extLst>
            </p:cNvPr>
            <p:cNvCxnSpPr>
              <a:cxnSpLocks/>
              <a:stCxn id="38" idx="2"/>
            </p:cNvCxnSpPr>
            <p:nvPr/>
          </p:nvCxnSpPr>
          <p:spPr>
            <a:xfrm rot="5400000">
              <a:off x="2103720" y="4152998"/>
              <a:ext cx="1307736" cy="604235"/>
            </a:xfrm>
            <a:prstGeom prst="bentConnector3">
              <a:avLst>
                <a:gd name="adj1" fmla="val 50000"/>
              </a:avLst>
            </a:prstGeom>
            <a:ln w="285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pic>
        <p:nvPicPr>
          <p:cNvPr id="2" name="Graphic 1">
            <a:extLst>
              <a:ext uri="{FF2B5EF4-FFF2-40B4-BE49-F238E27FC236}">
                <a16:creationId xmlns:a16="http://schemas.microsoft.com/office/drawing/2014/main" id="{14606989-64E0-5A08-0308-72788CED26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24860" y="2422878"/>
            <a:ext cx="471368" cy="471368"/>
          </a:xfrm>
          <a:prstGeom prst="rect">
            <a:avLst/>
          </a:prstGeom>
        </p:spPr>
      </p:pic>
      <p:pic>
        <p:nvPicPr>
          <p:cNvPr id="9" name="Graphic 8">
            <a:extLst>
              <a:ext uri="{FF2B5EF4-FFF2-40B4-BE49-F238E27FC236}">
                <a16:creationId xmlns:a16="http://schemas.microsoft.com/office/drawing/2014/main" id="{C7955CF3-9919-1715-3DC9-D94BDB97CA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796" y="2357411"/>
            <a:ext cx="363764" cy="363764"/>
          </a:xfrm>
          <a:prstGeom prst="rect">
            <a:avLst/>
          </a:prstGeom>
        </p:spPr>
      </p:pic>
    </p:spTree>
    <p:extLst>
      <p:ext uri="{BB962C8B-B14F-4D97-AF65-F5344CB8AC3E}">
        <p14:creationId xmlns:p14="http://schemas.microsoft.com/office/powerpoint/2010/main" val="414943903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18 -4.81481E-6 L -0.34549 -4.81481E-6 " pathEditMode="relative" rAng="0" ptsTypes="AA">
                                      <p:cBhvr>
                                        <p:cTn id="6" dur="1000" fill="hold"/>
                                        <p:tgtEl>
                                          <p:spTgt spid="54"/>
                                        </p:tgtEl>
                                        <p:attrNameLst>
                                          <p:attrName>ppt_x</p:attrName>
                                          <p:attrName>ppt_y</p:attrName>
                                        </p:attrNameLst>
                                      </p:cBhvr>
                                      <p:rCtr x="-17274" y="0"/>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5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3" presetClass="entr" presetSubtype="1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linds(horizontal)">
                                      <p:cBhvr>
                                        <p:cTn id="15" dur="500"/>
                                        <p:tgtEl>
                                          <p:spTgt spid="27"/>
                                        </p:tgtEl>
                                      </p:cBhvr>
                                    </p:animEffect>
                                  </p:childTnLst>
                                </p:cTn>
                              </p:par>
                              <p:par>
                                <p:cTn id="16" presetID="1"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par>
                                <p:cTn id="18" presetID="42" presetClass="path" presetSubtype="0" accel="50000" decel="50000" fill="hold" nodeType="withEffect">
                                  <p:stCondLst>
                                    <p:cond delay="0"/>
                                  </p:stCondLst>
                                  <p:childTnLst>
                                    <p:animMotion origin="layout" path="M 5E-6 1.48148E-6 L 0.00208 0.3642 " pathEditMode="relative" rAng="0" ptsTypes="AA">
                                      <p:cBhvr>
                                        <p:cTn id="19" dur="2000" fill="hold"/>
                                        <p:tgtEl>
                                          <p:spTgt spid="9"/>
                                        </p:tgtEl>
                                        <p:attrNameLst>
                                          <p:attrName>ppt_x</p:attrName>
                                          <p:attrName>ppt_y</p:attrName>
                                        </p:attrNameLst>
                                      </p:cBhvr>
                                      <p:rCtr x="104" y="18210"/>
                                    </p:animMotion>
                                  </p:childTnLst>
                                </p:cTn>
                              </p:par>
                              <p:par>
                                <p:cTn id="20" presetID="42" presetClass="path" presetSubtype="0" accel="50000" decel="50000" fill="hold" nodeType="withEffect">
                                  <p:stCondLst>
                                    <p:cond delay="0"/>
                                  </p:stCondLst>
                                  <p:childTnLst>
                                    <p:animMotion origin="layout" path="M -2.77778E-6 -4.81481E-6 L 0.00313 0.36019 " pathEditMode="relative" rAng="0" ptsTypes="AA">
                                      <p:cBhvr>
                                        <p:cTn id="21" dur="2000" fill="hold"/>
                                        <p:tgtEl>
                                          <p:spTgt spid="34"/>
                                        </p:tgtEl>
                                        <p:attrNameLst>
                                          <p:attrName>ppt_x</p:attrName>
                                          <p:attrName>ppt_y</p:attrName>
                                        </p:attrNameLst>
                                      </p:cBhvr>
                                      <p:rCtr x="156" y="17994"/>
                                    </p:animMotion>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latin typeface="Montserrat"/>
              <a:ea typeface="Montserrat"/>
              <a:cs typeface="Montserrat"/>
              <a:sym typeface="Montserrat"/>
            </a:endParaRPr>
          </a:p>
        </p:txBody>
      </p:sp>
      <p:sp>
        <p:nvSpPr>
          <p:cNvPr id="2" name="Google Shape;72;p12">
            <a:extLst>
              <a:ext uri="{FF2B5EF4-FFF2-40B4-BE49-F238E27FC236}">
                <a16:creationId xmlns:a16="http://schemas.microsoft.com/office/drawing/2014/main" id="{6790BB75-28FC-93CB-BD7C-62DACFB5BACF}"/>
              </a:ext>
            </a:extLst>
          </p:cNvPr>
          <p:cNvSpPr txBox="1">
            <a:spLocks noGrp="1"/>
          </p:cNvSpPr>
          <p:nvPr>
            <p:ph type="title"/>
          </p:nvPr>
        </p:nvSpPr>
        <p:spPr>
          <a:xfrm>
            <a:off x="90488" y="30163"/>
            <a:ext cx="7691437" cy="571500"/>
          </a:xfrm>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pt-BR" sz="2500" dirty="0">
                <a:latin typeface="Montserrat"/>
                <a:ea typeface="Montserrat"/>
                <a:cs typeface="Montserrat"/>
                <a:sym typeface="Montserrat"/>
              </a:rPr>
              <a:t>Who are </a:t>
            </a:r>
            <a:r>
              <a:rPr lang="pt-BR" sz="2500" dirty="0" err="1">
                <a:latin typeface="Montserrat"/>
                <a:ea typeface="Montserrat"/>
                <a:cs typeface="Montserrat"/>
                <a:sym typeface="Montserrat"/>
              </a:rPr>
              <a:t>we</a:t>
            </a:r>
            <a:r>
              <a:rPr lang="pt-BR" sz="2500" dirty="0">
                <a:latin typeface="Montserrat"/>
                <a:ea typeface="Montserrat"/>
                <a:cs typeface="Montserrat"/>
                <a:sym typeface="Montserrat"/>
              </a:rPr>
              <a:t>?</a:t>
            </a:r>
            <a:endParaRPr sz="2500" dirty="0">
              <a:latin typeface="Montserrat"/>
              <a:ea typeface="Montserrat"/>
              <a:cs typeface="Montserrat"/>
              <a:sym typeface="Montserrat"/>
            </a:endParaRPr>
          </a:p>
        </p:txBody>
      </p:sp>
      <p:sp>
        <p:nvSpPr>
          <p:cNvPr id="3" name="AutoShape 2">
            <a:extLst>
              <a:ext uri="{FF2B5EF4-FFF2-40B4-BE49-F238E27FC236}">
                <a16:creationId xmlns:a16="http://schemas.microsoft.com/office/drawing/2014/main" id="{92BBF411-A24E-3041-0AFE-5DEA8EF09D5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4" name="AutoShape 4">
            <a:extLst>
              <a:ext uri="{FF2B5EF4-FFF2-40B4-BE49-F238E27FC236}">
                <a16:creationId xmlns:a16="http://schemas.microsoft.com/office/drawing/2014/main" id="{798360C8-1A32-B847-7428-AE09A5B43543}"/>
              </a:ext>
            </a:extLst>
          </p:cNvPr>
          <p:cNvSpPr>
            <a:spLocks noChangeAspect="1" noChangeArrowheads="1"/>
          </p:cNvSpPr>
          <p:nvPr/>
        </p:nvSpPr>
        <p:spPr bwMode="auto">
          <a:xfrm>
            <a:off x="4558126" y="257175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5" name="Picture 4">
            <a:extLst>
              <a:ext uri="{FF2B5EF4-FFF2-40B4-BE49-F238E27FC236}">
                <a16:creationId xmlns:a16="http://schemas.microsoft.com/office/drawing/2014/main" id="{C2DC04EF-E2C8-A6F4-751E-914AE8FECA24}"/>
              </a:ext>
            </a:extLst>
          </p:cNvPr>
          <p:cNvPicPr>
            <a:picLocks noChangeAspect="1"/>
          </p:cNvPicPr>
          <p:nvPr/>
        </p:nvPicPr>
        <p:blipFill>
          <a:blip r:embed="rId3"/>
          <a:stretch>
            <a:fillRect/>
          </a:stretch>
        </p:blipFill>
        <p:spPr>
          <a:xfrm>
            <a:off x="922712" y="1809750"/>
            <a:ext cx="1828800" cy="2438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582F8CBA-8A85-CC6F-C228-17B3923AFD00}"/>
              </a:ext>
            </a:extLst>
          </p:cNvPr>
          <p:cNvSpPr txBox="1"/>
          <p:nvPr/>
        </p:nvSpPr>
        <p:spPr>
          <a:xfrm>
            <a:off x="2957615" y="1873135"/>
            <a:ext cx="2486578" cy="307777"/>
          </a:xfrm>
          <a:prstGeom prst="rect">
            <a:avLst/>
          </a:prstGeom>
          <a:noFill/>
        </p:spPr>
        <p:txBody>
          <a:bodyPr wrap="none" rtlCol="0">
            <a:spAutoFit/>
          </a:bodyPr>
          <a:lstStyle/>
          <a:p>
            <a:r>
              <a:rPr lang="pt-BR" dirty="0"/>
              <a:t>Sr. </a:t>
            </a:r>
            <a:r>
              <a:rPr lang="pt-BR" dirty="0" err="1"/>
              <a:t>Specialist</a:t>
            </a:r>
            <a:r>
              <a:rPr lang="pt-BR" dirty="0"/>
              <a:t> SA, Containers</a:t>
            </a:r>
          </a:p>
        </p:txBody>
      </p:sp>
      <p:sp>
        <p:nvSpPr>
          <p:cNvPr id="7" name="TextBox 6">
            <a:extLst>
              <a:ext uri="{FF2B5EF4-FFF2-40B4-BE49-F238E27FC236}">
                <a16:creationId xmlns:a16="http://schemas.microsoft.com/office/drawing/2014/main" id="{D2E7EC35-3FC3-F6C5-3B9C-AA63483CD065}"/>
              </a:ext>
            </a:extLst>
          </p:cNvPr>
          <p:cNvSpPr txBox="1"/>
          <p:nvPr/>
        </p:nvSpPr>
        <p:spPr>
          <a:xfrm>
            <a:off x="2957615" y="2222442"/>
            <a:ext cx="1648208" cy="307777"/>
          </a:xfrm>
          <a:prstGeom prst="rect">
            <a:avLst/>
          </a:prstGeom>
          <a:noFill/>
        </p:spPr>
        <p:txBody>
          <a:bodyPr wrap="none" rtlCol="0">
            <a:spAutoFit/>
          </a:bodyPr>
          <a:lstStyle/>
          <a:p>
            <a:r>
              <a:rPr lang="pt-BR" dirty="0"/>
              <a:t>5+ Years @ AWS </a:t>
            </a:r>
          </a:p>
        </p:txBody>
      </p:sp>
      <p:pic>
        <p:nvPicPr>
          <p:cNvPr id="8" name="Picture 10" descr="GitHub | San Francisco CA">
            <a:extLst>
              <a:ext uri="{FF2B5EF4-FFF2-40B4-BE49-F238E27FC236}">
                <a16:creationId xmlns:a16="http://schemas.microsoft.com/office/drawing/2014/main" id="{9FB6F275-608F-27A5-BF42-9D346842B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615" y="257175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A74621-0672-6BC8-22D4-E6F048EFBFD8}"/>
              </a:ext>
            </a:extLst>
          </p:cNvPr>
          <p:cNvSpPr txBox="1"/>
          <p:nvPr/>
        </p:nvSpPr>
        <p:spPr>
          <a:xfrm>
            <a:off x="3204206" y="2593345"/>
            <a:ext cx="1055304" cy="261610"/>
          </a:xfrm>
          <a:prstGeom prst="rect">
            <a:avLst/>
          </a:prstGeom>
          <a:noFill/>
        </p:spPr>
        <p:txBody>
          <a:bodyPr wrap="square">
            <a:spAutoFit/>
          </a:bodyPr>
          <a:lstStyle/>
          <a:p>
            <a:r>
              <a:rPr lang="pt-BR" sz="1100" dirty="0" err="1"/>
              <a:t>tiagoReichert</a:t>
            </a:r>
            <a:endParaRPr lang="pt-BR" sz="1100" dirty="0"/>
          </a:p>
        </p:txBody>
      </p:sp>
      <p:pic>
        <p:nvPicPr>
          <p:cNvPr id="10" name="Picture 12" descr="LinkedIn">
            <a:extLst>
              <a:ext uri="{FF2B5EF4-FFF2-40B4-BE49-F238E27FC236}">
                <a16:creationId xmlns:a16="http://schemas.microsoft.com/office/drawing/2014/main" id="{460BC225-D67B-F538-E2F4-7B50D0B24A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9543" y="2603312"/>
            <a:ext cx="241675" cy="2416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2620CBF-B310-E3FC-B378-9D74E8B60E6C}"/>
              </a:ext>
            </a:extLst>
          </p:cNvPr>
          <p:cNvSpPr txBox="1"/>
          <p:nvPr/>
        </p:nvSpPr>
        <p:spPr>
          <a:xfrm>
            <a:off x="4544461" y="2593479"/>
            <a:ext cx="1030778" cy="261610"/>
          </a:xfrm>
          <a:prstGeom prst="rect">
            <a:avLst/>
          </a:prstGeom>
          <a:noFill/>
        </p:spPr>
        <p:txBody>
          <a:bodyPr wrap="square">
            <a:spAutoFit/>
          </a:bodyPr>
          <a:lstStyle/>
          <a:p>
            <a:r>
              <a:rPr lang="pt-BR" sz="1100" dirty="0" err="1"/>
              <a:t>tiago-reichert</a:t>
            </a:r>
            <a:endParaRPr lang="pt-BR" sz="1100" dirty="0"/>
          </a:p>
        </p:txBody>
      </p:sp>
      <p:sp>
        <p:nvSpPr>
          <p:cNvPr id="12" name="TextBox 11">
            <a:extLst>
              <a:ext uri="{FF2B5EF4-FFF2-40B4-BE49-F238E27FC236}">
                <a16:creationId xmlns:a16="http://schemas.microsoft.com/office/drawing/2014/main" id="{68B26FB3-F808-BD8C-9FF2-85D824C6A0A2}"/>
              </a:ext>
            </a:extLst>
          </p:cNvPr>
          <p:cNvSpPr txBox="1"/>
          <p:nvPr/>
        </p:nvSpPr>
        <p:spPr>
          <a:xfrm>
            <a:off x="3102683" y="3289117"/>
            <a:ext cx="989373" cy="307777"/>
          </a:xfrm>
          <a:prstGeom prst="rect">
            <a:avLst/>
          </a:prstGeom>
          <a:noFill/>
        </p:spPr>
        <p:txBody>
          <a:bodyPr wrap="none" rtlCol="0">
            <a:spAutoFit/>
          </a:bodyPr>
          <a:lstStyle/>
          <a:p>
            <a:r>
              <a:rPr lang="pt-BR" dirty="0" err="1"/>
              <a:t>Fun</a:t>
            </a:r>
            <a:r>
              <a:rPr lang="pt-BR" dirty="0"/>
              <a:t> </a:t>
            </a:r>
            <a:r>
              <a:rPr lang="pt-BR" dirty="0" err="1"/>
              <a:t>Fact</a:t>
            </a:r>
            <a:r>
              <a:rPr lang="pt-BR" dirty="0"/>
              <a:t>: </a:t>
            </a:r>
          </a:p>
        </p:txBody>
      </p:sp>
      <p:sp>
        <p:nvSpPr>
          <p:cNvPr id="13" name="TextBox 12">
            <a:extLst>
              <a:ext uri="{FF2B5EF4-FFF2-40B4-BE49-F238E27FC236}">
                <a16:creationId xmlns:a16="http://schemas.microsoft.com/office/drawing/2014/main" id="{33FF26FC-CFD3-EE7C-66B2-9B5BAC9B73C8}"/>
              </a:ext>
            </a:extLst>
          </p:cNvPr>
          <p:cNvSpPr txBox="1"/>
          <p:nvPr/>
        </p:nvSpPr>
        <p:spPr>
          <a:xfrm>
            <a:off x="4099388" y="3190577"/>
            <a:ext cx="2901756" cy="461665"/>
          </a:xfrm>
          <a:prstGeom prst="rect">
            <a:avLst/>
          </a:prstGeom>
          <a:noFill/>
        </p:spPr>
        <p:txBody>
          <a:bodyPr wrap="none" rtlCol="0">
            <a:spAutoFit/>
          </a:bodyPr>
          <a:lstStyle/>
          <a:p>
            <a:r>
              <a:rPr lang="pt-BR" sz="2400" b="1" dirty="0" err="1"/>
              <a:t>I’ve</a:t>
            </a:r>
            <a:r>
              <a:rPr lang="pt-BR" sz="2400" b="1" dirty="0"/>
              <a:t> </a:t>
            </a:r>
            <a:r>
              <a:rPr lang="pt-BR" sz="2400" b="1" dirty="0" err="1"/>
              <a:t>never</a:t>
            </a:r>
            <a:r>
              <a:rPr lang="pt-BR" sz="2400" b="1" dirty="0"/>
              <a:t> </a:t>
            </a:r>
            <a:r>
              <a:rPr lang="pt-BR" sz="2400" b="1" dirty="0" err="1"/>
              <a:t>had</a:t>
            </a:r>
            <a:r>
              <a:rPr lang="pt-BR" sz="2400" b="1" dirty="0"/>
              <a:t> tofu</a:t>
            </a:r>
          </a:p>
        </p:txBody>
      </p:sp>
    </p:spTree>
    <p:extLst>
      <p:ext uri="{BB962C8B-B14F-4D97-AF65-F5344CB8AC3E}">
        <p14:creationId xmlns:p14="http://schemas.microsoft.com/office/powerpoint/2010/main" val="31542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7A3E73-8439-ABA4-D6E0-7299803C8780}"/>
              </a:ext>
            </a:extLst>
          </p:cNvPr>
          <p:cNvSpPr>
            <a:spLocks noGrp="1"/>
          </p:cNvSpPr>
          <p:nvPr>
            <p:ph type="title"/>
          </p:nvPr>
        </p:nvSpPr>
        <p:spPr/>
        <p:txBody>
          <a:bodyPr>
            <a:normAutofit fontScale="90000"/>
          </a:bodyPr>
          <a:lstStyle/>
          <a:p>
            <a:r>
              <a:rPr lang="en-US" dirty="0"/>
              <a:t>SaaS Tier Strategy</a:t>
            </a:r>
          </a:p>
        </p:txBody>
      </p:sp>
      <p:sp>
        <p:nvSpPr>
          <p:cNvPr id="3" name="Slide Number Placeholder 2">
            <a:extLst>
              <a:ext uri="{FF2B5EF4-FFF2-40B4-BE49-F238E27FC236}">
                <a16:creationId xmlns:a16="http://schemas.microsoft.com/office/drawing/2014/main" id="{A5D908B3-26F9-7DE1-1B1B-09A05F3A0AD1}"/>
              </a:ext>
            </a:extLst>
          </p:cNvPr>
          <p:cNvSpPr>
            <a:spLocks noGrp="1"/>
          </p:cNvSpPr>
          <p:nvPr>
            <p:ph type="sldNum" sz="quarter" idx="12"/>
          </p:nvPr>
        </p:nvSpPr>
        <p:spPr/>
        <p:txBody>
          <a:bodyPr/>
          <a:lstStyle/>
          <a:p>
            <a:fld id="{EB4B8DE2-A4E8-46E4-8BBF-D75455EFF32C}" type="slidenum">
              <a:rPr lang="en-US" smtClean="0"/>
              <a:pPr/>
              <a:t>30</a:t>
            </a:fld>
            <a:endParaRPr lang="en-US"/>
          </a:p>
        </p:txBody>
      </p:sp>
      <p:sp>
        <p:nvSpPr>
          <p:cNvPr id="2" name="Snip Diagonal Corner Rectangle 1">
            <a:extLst>
              <a:ext uri="{FF2B5EF4-FFF2-40B4-BE49-F238E27FC236}">
                <a16:creationId xmlns:a16="http://schemas.microsoft.com/office/drawing/2014/main" id="{9AF8E817-1F8D-8C24-BF63-E53093A3C152}"/>
              </a:ext>
            </a:extLst>
          </p:cNvPr>
          <p:cNvSpPr/>
          <p:nvPr/>
        </p:nvSpPr>
        <p:spPr>
          <a:xfrm>
            <a:off x="275812" y="987317"/>
            <a:ext cx="2691020" cy="3725562"/>
          </a:xfrm>
          <a:prstGeom prst="snip2Diag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p>
        </p:txBody>
      </p:sp>
      <p:sp>
        <p:nvSpPr>
          <p:cNvPr id="6" name="Snip Diagonal Corner Rectangle 5">
            <a:extLst>
              <a:ext uri="{FF2B5EF4-FFF2-40B4-BE49-F238E27FC236}">
                <a16:creationId xmlns:a16="http://schemas.microsoft.com/office/drawing/2014/main" id="{7DC392AC-9F78-D9EC-9D89-34F5F9AEC62A}"/>
              </a:ext>
            </a:extLst>
          </p:cNvPr>
          <p:cNvSpPr/>
          <p:nvPr/>
        </p:nvSpPr>
        <p:spPr>
          <a:xfrm>
            <a:off x="3226490" y="987317"/>
            <a:ext cx="2691020" cy="3725562"/>
          </a:xfrm>
          <a:prstGeom prst="snip2Diag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050">
              <a:solidFill>
                <a:srgbClr val="00B050"/>
              </a:solidFill>
            </a:endParaRPr>
          </a:p>
        </p:txBody>
      </p:sp>
      <p:sp>
        <p:nvSpPr>
          <p:cNvPr id="9" name="Snip Diagonal Corner Rectangle 8">
            <a:extLst>
              <a:ext uri="{FF2B5EF4-FFF2-40B4-BE49-F238E27FC236}">
                <a16:creationId xmlns:a16="http://schemas.microsoft.com/office/drawing/2014/main" id="{86D0A957-C723-EDD4-594C-9A97425D5540}"/>
              </a:ext>
            </a:extLst>
          </p:cNvPr>
          <p:cNvSpPr/>
          <p:nvPr/>
        </p:nvSpPr>
        <p:spPr>
          <a:xfrm>
            <a:off x="6177169" y="987317"/>
            <a:ext cx="2691020" cy="3725562"/>
          </a:xfrm>
          <a:prstGeom prst="snip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50"/>
          </a:p>
        </p:txBody>
      </p:sp>
      <p:sp>
        <p:nvSpPr>
          <p:cNvPr id="10" name="TextBox 9">
            <a:extLst>
              <a:ext uri="{FF2B5EF4-FFF2-40B4-BE49-F238E27FC236}">
                <a16:creationId xmlns:a16="http://schemas.microsoft.com/office/drawing/2014/main" id="{F58323F1-D238-058A-BB09-BC1FD7E06852}"/>
              </a:ext>
            </a:extLst>
          </p:cNvPr>
          <p:cNvSpPr txBox="1"/>
          <p:nvPr/>
        </p:nvSpPr>
        <p:spPr>
          <a:xfrm>
            <a:off x="808536" y="1131099"/>
            <a:ext cx="1656223" cy="461665"/>
          </a:xfrm>
          <a:prstGeom prst="rect">
            <a:avLst/>
          </a:prstGeom>
          <a:noFill/>
        </p:spPr>
        <p:txBody>
          <a:bodyPr wrap="none" rtlCol="0">
            <a:spAutoFit/>
          </a:bodyPr>
          <a:lstStyle/>
          <a:p>
            <a:r>
              <a:rPr lang="en-US" sz="2400" b="1" dirty="0">
                <a:solidFill>
                  <a:srgbClr val="002060"/>
                </a:solidFill>
              </a:rPr>
              <a:t>Basic Tier</a:t>
            </a:r>
          </a:p>
        </p:txBody>
      </p:sp>
      <p:sp>
        <p:nvSpPr>
          <p:cNvPr id="11" name="TextBox 10">
            <a:extLst>
              <a:ext uri="{FF2B5EF4-FFF2-40B4-BE49-F238E27FC236}">
                <a16:creationId xmlns:a16="http://schemas.microsoft.com/office/drawing/2014/main" id="{0DF50570-CC37-4148-77D0-833F8669F455}"/>
              </a:ext>
            </a:extLst>
          </p:cNvPr>
          <p:cNvSpPr txBox="1"/>
          <p:nvPr/>
        </p:nvSpPr>
        <p:spPr>
          <a:xfrm>
            <a:off x="3462442" y="1131099"/>
            <a:ext cx="2305439" cy="461665"/>
          </a:xfrm>
          <a:prstGeom prst="rect">
            <a:avLst/>
          </a:prstGeom>
          <a:noFill/>
        </p:spPr>
        <p:txBody>
          <a:bodyPr wrap="none" rtlCol="0">
            <a:spAutoFit/>
          </a:bodyPr>
          <a:lstStyle/>
          <a:p>
            <a:r>
              <a:rPr lang="en-US" sz="2400" b="1" dirty="0">
                <a:solidFill>
                  <a:schemeClr val="accent6">
                    <a:lumMod val="25000"/>
                  </a:schemeClr>
                </a:solidFill>
              </a:rPr>
              <a:t>Advanced Tier</a:t>
            </a:r>
          </a:p>
        </p:txBody>
      </p:sp>
      <p:sp>
        <p:nvSpPr>
          <p:cNvPr id="14" name="TextBox 13">
            <a:extLst>
              <a:ext uri="{FF2B5EF4-FFF2-40B4-BE49-F238E27FC236}">
                <a16:creationId xmlns:a16="http://schemas.microsoft.com/office/drawing/2014/main" id="{F84E0CD5-A367-B41A-BE45-6CC54A03FE02}"/>
              </a:ext>
            </a:extLst>
          </p:cNvPr>
          <p:cNvSpPr txBox="1"/>
          <p:nvPr/>
        </p:nvSpPr>
        <p:spPr>
          <a:xfrm>
            <a:off x="6420710" y="1131099"/>
            <a:ext cx="2151551" cy="461665"/>
          </a:xfrm>
          <a:prstGeom prst="rect">
            <a:avLst/>
          </a:prstGeom>
          <a:noFill/>
        </p:spPr>
        <p:txBody>
          <a:bodyPr wrap="none" rtlCol="0">
            <a:spAutoFit/>
          </a:bodyPr>
          <a:lstStyle/>
          <a:p>
            <a:r>
              <a:rPr lang="en-US" sz="2400" b="1" dirty="0">
                <a:solidFill>
                  <a:schemeClr val="accent5">
                    <a:lumMod val="25000"/>
                  </a:schemeClr>
                </a:solidFill>
              </a:rPr>
              <a:t>Premium Tier</a:t>
            </a:r>
          </a:p>
        </p:txBody>
      </p:sp>
      <p:sp>
        <p:nvSpPr>
          <p:cNvPr id="15" name="TextBox 14">
            <a:extLst>
              <a:ext uri="{FF2B5EF4-FFF2-40B4-BE49-F238E27FC236}">
                <a16:creationId xmlns:a16="http://schemas.microsoft.com/office/drawing/2014/main" id="{0D6B3E30-6E95-427C-A13A-6EF9D9EBCB13}"/>
              </a:ext>
            </a:extLst>
          </p:cNvPr>
          <p:cNvSpPr txBox="1"/>
          <p:nvPr/>
        </p:nvSpPr>
        <p:spPr>
          <a:xfrm>
            <a:off x="1074872" y="4116490"/>
            <a:ext cx="1327608" cy="323165"/>
          </a:xfrm>
          <a:prstGeom prst="rect">
            <a:avLst/>
          </a:prstGeom>
          <a:noFill/>
        </p:spPr>
        <p:txBody>
          <a:bodyPr wrap="none" rtlCol="0">
            <a:spAutoFit/>
          </a:bodyPr>
          <a:lstStyle/>
          <a:p>
            <a:r>
              <a:rPr lang="en-US" sz="1500" b="1" dirty="0">
                <a:solidFill>
                  <a:schemeClr val="accent5">
                    <a:lumMod val="10000"/>
                  </a:schemeClr>
                </a:solidFill>
              </a:rPr>
              <a:t>Lowest Cost</a:t>
            </a:r>
          </a:p>
        </p:txBody>
      </p:sp>
      <p:sp>
        <p:nvSpPr>
          <p:cNvPr id="16" name="TextBox 15">
            <a:extLst>
              <a:ext uri="{FF2B5EF4-FFF2-40B4-BE49-F238E27FC236}">
                <a16:creationId xmlns:a16="http://schemas.microsoft.com/office/drawing/2014/main" id="{359B536F-42E1-ECAD-70FB-DDE4DD89CEDB}"/>
              </a:ext>
            </a:extLst>
          </p:cNvPr>
          <p:cNvSpPr txBox="1"/>
          <p:nvPr/>
        </p:nvSpPr>
        <p:spPr>
          <a:xfrm>
            <a:off x="3977243" y="4117395"/>
            <a:ext cx="1391728" cy="323165"/>
          </a:xfrm>
          <a:prstGeom prst="rect">
            <a:avLst/>
          </a:prstGeom>
          <a:noFill/>
        </p:spPr>
        <p:txBody>
          <a:bodyPr wrap="none" rtlCol="0">
            <a:spAutoFit/>
          </a:bodyPr>
          <a:lstStyle/>
          <a:p>
            <a:r>
              <a:rPr lang="en-US" sz="1500" b="1" dirty="0">
                <a:solidFill>
                  <a:schemeClr val="accent5">
                    <a:lumMod val="10000"/>
                  </a:schemeClr>
                </a:solidFill>
              </a:rPr>
              <a:t>Medium Cost</a:t>
            </a:r>
          </a:p>
        </p:txBody>
      </p:sp>
      <p:sp>
        <p:nvSpPr>
          <p:cNvPr id="17" name="TextBox 16">
            <a:extLst>
              <a:ext uri="{FF2B5EF4-FFF2-40B4-BE49-F238E27FC236}">
                <a16:creationId xmlns:a16="http://schemas.microsoft.com/office/drawing/2014/main" id="{A032E44E-11E2-F11D-C917-2E5B6B2D86DC}"/>
              </a:ext>
            </a:extLst>
          </p:cNvPr>
          <p:cNvSpPr txBox="1"/>
          <p:nvPr/>
        </p:nvSpPr>
        <p:spPr>
          <a:xfrm>
            <a:off x="6974234" y="4116490"/>
            <a:ext cx="1370888" cy="323165"/>
          </a:xfrm>
          <a:prstGeom prst="rect">
            <a:avLst/>
          </a:prstGeom>
          <a:noFill/>
        </p:spPr>
        <p:txBody>
          <a:bodyPr wrap="none" rtlCol="0">
            <a:spAutoFit/>
          </a:bodyPr>
          <a:lstStyle/>
          <a:p>
            <a:r>
              <a:rPr lang="en-US" sz="1500" b="1" dirty="0">
                <a:solidFill>
                  <a:schemeClr val="accent5">
                    <a:lumMod val="10000"/>
                  </a:schemeClr>
                </a:solidFill>
              </a:rPr>
              <a:t>Highest Cost</a:t>
            </a:r>
          </a:p>
        </p:txBody>
      </p:sp>
      <p:sp>
        <p:nvSpPr>
          <p:cNvPr id="18" name="TextBox 17">
            <a:extLst>
              <a:ext uri="{FF2B5EF4-FFF2-40B4-BE49-F238E27FC236}">
                <a16:creationId xmlns:a16="http://schemas.microsoft.com/office/drawing/2014/main" id="{F302E7EE-C7BC-AA60-4BAA-AD13770E0A1A}"/>
              </a:ext>
            </a:extLst>
          </p:cNvPr>
          <p:cNvSpPr txBox="1"/>
          <p:nvPr/>
        </p:nvSpPr>
        <p:spPr>
          <a:xfrm>
            <a:off x="935649" y="1898929"/>
            <a:ext cx="1500732" cy="253916"/>
          </a:xfrm>
          <a:prstGeom prst="rect">
            <a:avLst/>
          </a:prstGeom>
          <a:noFill/>
        </p:spPr>
        <p:txBody>
          <a:bodyPr wrap="none" rtlCol="0">
            <a:spAutoFit/>
          </a:bodyPr>
          <a:lstStyle/>
          <a:p>
            <a:r>
              <a:rPr lang="en-US" sz="1050" b="1">
                <a:solidFill>
                  <a:schemeClr val="accent5">
                    <a:lumMod val="10000"/>
                  </a:schemeClr>
                </a:solidFill>
              </a:rPr>
              <a:t>Shared Environment</a:t>
            </a:r>
          </a:p>
        </p:txBody>
      </p:sp>
      <p:sp>
        <p:nvSpPr>
          <p:cNvPr id="19" name="TextBox 18">
            <a:extLst>
              <a:ext uri="{FF2B5EF4-FFF2-40B4-BE49-F238E27FC236}">
                <a16:creationId xmlns:a16="http://schemas.microsoft.com/office/drawing/2014/main" id="{A4AAF5D3-D898-A12E-ED15-8930E473ADC5}"/>
              </a:ext>
            </a:extLst>
          </p:cNvPr>
          <p:cNvSpPr txBox="1"/>
          <p:nvPr/>
        </p:nvSpPr>
        <p:spPr>
          <a:xfrm>
            <a:off x="3896619" y="1898929"/>
            <a:ext cx="1470274" cy="253916"/>
          </a:xfrm>
          <a:prstGeom prst="rect">
            <a:avLst/>
          </a:prstGeom>
          <a:noFill/>
        </p:spPr>
        <p:txBody>
          <a:bodyPr wrap="none" rtlCol="0">
            <a:spAutoFit/>
          </a:bodyPr>
          <a:lstStyle/>
          <a:p>
            <a:r>
              <a:rPr lang="en-US" sz="1050" b="1">
                <a:solidFill>
                  <a:schemeClr val="accent5">
                    <a:lumMod val="10000"/>
                  </a:schemeClr>
                </a:solidFill>
              </a:rPr>
              <a:t>Hybrid Environment</a:t>
            </a:r>
          </a:p>
        </p:txBody>
      </p:sp>
      <p:sp>
        <p:nvSpPr>
          <p:cNvPr id="21" name="TextBox 20">
            <a:extLst>
              <a:ext uri="{FF2B5EF4-FFF2-40B4-BE49-F238E27FC236}">
                <a16:creationId xmlns:a16="http://schemas.microsoft.com/office/drawing/2014/main" id="{141A80F3-F24D-C7C1-ADF7-F6E402C03E1A}"/>
              </a:ext>
            </a:extLst>
          </p:cNvPr>
          <p:cNvSpPr txBox="1"/>
          <p:nvPr/>
        </p:nvSpPr>
        <p:spPr>
          <a:xfrm>
            <a:off x="6725920" y="1898929"/>
            <a:ext cx="1688283" cy="253916"/>
          </a:xfrm>
          <a:prstGeom prst="rect">
            <a:avLst/>
          </a:prstGeom>
          <a:noFill/>
        </p:spPr>
        <p:txBody>
          <a:bodyPr wrap="none" rtlCol="0">
            <a:spAutoFit/>
          </a:bodyPr>
          <a:lstStyle/>
          <a:p>
            <a:r>
              <a:rPr lang="en-US" sz="1050" b="1">
                <a:solidFill>
                  <a:schemeClr val="accent5">
                    <a:lumMod val="10000"/>
                  </a:schemeClr>
                </a:solidFill>
              </a:rPr>
              <a:t>Dedicated Environment</a:t>
            </a:r>
          </a:p>
        </p:txBody>
      </p:sp>
      <p:sp>
        <p:nvSpPr>
          <p:cNvPr id="22" name="TextBox 21">
            <a:extLst>
              <a:ext uri="{FF2B5EF4-FFF2-40B4-BE49-F238E27FC236}">
                <a16:creationId xmlns:a16="http://schemas.microsoft.com/office/drawing/2014/main" id="{6DB6B612-F269-ECA6-180D-258C12FF407C}"/>
              </a:ext>
            </a:extLst>
          </p:cNvPr>
          <p:cNvSpPr txBox="1"/>
          <p:nvPr/>
        </p:nvSpPr>
        <p:spPr>
          <a:xfrm>
            <a:off x="1133229" y="2391397"/>
            <a:ext cx="1091966" cy="253916"/>
          </a:xfrm>
          <a:prstGeom prst="rect">
            <a:avLst/>
          </a:prstGeom>
          <a:noFill/>
        </p:spPr>
        <p:txBody>
          <a:bodyPr wrap="none" rtlCol="0">
            <a:spAutoFit/>
          </a:bodyPr>
          <a:lstStyle/>
          <a:p>
            <a:r>
              <a:rPr lang="en-US" sz="1050" b="1">
                <a:solidFill>
                  <a:schemeClr val="accent5">
                    <a:lumMod val="10000"/>
                  </a:schemeClr>
                </a:solidFill>
              </a:rPr>
              <a:t>Less Features</a:t>
            </a:r>
          </a:p>
        </p:txBody>
      </p:sp>
      <p:sp>
        <p:nvSpPr>
          <p:cNvPr id="23" name="TextBox 22">
            <a:extLst>
              <a:ext uri="{FF2B5EF4-FFF2-40B4-BE49-F238E27FC236}">
                <a16:creationId xmlns:a16="http://schemas.microsoft.com/office/drawing/2014/main" id="{BADC5F68-97C3-802E-077D-1AA760C8AF44}"/>
              </a:ext>
            </a:extLst>
          </p:cNvPr>
          <p:cNvSpPr txBox="1"/>
          <p:nvPr/>
        </p:nvSpPr>
        <p:spPr>
          <a:xfrm>
            <a:off x="4087873" y="2391397"/>
            <a:ext cx="1106393" cy="253916"/>
          </a:xfrm>
          <a:prstGeom prst="rect">
            <a:avLst/>
          </a:prstGeom>
          <a:noFill/>
        </p:spPr>
        <p:txBody>
          <a:bodyPr wrap="none" rtlCol="0">
            <a:spAutoFit/>
          </a:bodyPr>
          <a:lstStyle/>
          <a:p>
            <a:r>
              <a:rPr lang="en-US" sz="1050" b="1">
                <a:solidFill>
                  <a:schemeClr val="accent5">
                    <a:lumMod val="10000"/>
                  </a:schemeClr>
                </a:solidFill>
              </a:rPr>
              <a:t>More Features</a:t>
            </a:r>
          </a:p>
        </p:txBody>
      </p:sp>
      <p:sp>
        <p:nvSpPr>
          <p:cNvPr id="24" name="TextBox 23">
            <a:extLst>
              <a:ext uri="{FF2B5EF4-FFF2-40B4-BE49-F238E27FC236}">
                <a16:creationId xmlns:a16="http://schemas.microsoft.com/office/drawing/2014/main" id="{A9C87C2C-94AE-12E2-2BDD-66DCE1F014CB}"/>
              </a:ext>
            </a:extLst>
          </p:cNvPr>
          <p:cNvSpPr txBox="1"/>
          <p:nvPr/>
        </p:nvSpPr>
        <p:spPr>
          <a:xfrm>
            <a:off x="6951592" y="2391397"/>
            <a:ext cx="1361270" cy="253916"/>
          </a:xfrm>
          <a:prstGeom prst="rect">
            <a:avLst/>
          </a:prstGeom>
          <a:noFill/>
        </p:spPr>
        <p:txBody>
          <a:bodyPr wrap="none" rtlCol="0">
            <a:spAutoFit/>
          </a:bodyPr>
          <a:lstStyle/>
          <a:p>
            <a:r>
              <a:rPr lang="en-US" sz="1050" b="1">
                <a:solidFill>
                  <a:schemeClr val="accent5">
                    <a:lumMod val="10000"/>
                  </a:schemeClr>
                </a:solidFill>
              </a:rPr>
              <a:t>Premium Features</a:t>
            </a:r>
          </a:p>
        </p:txBody>
      </p:sp>
      <p:sp>
        <p:nvSpPr>
          <p:cNvPr id="25" name="TextBox 24">
            <a:extLst>
              <a:ext uri="{FF2B5EF4-FFF2-40B4-BE49-F238E27FC236}">
                <a16:creationId xmlns:a16="http://schemas.microsoft.com/office/drawing/2014/main" id="{69013DEA-4B71-BA3D-70AE-26374E9224FD}"/>
              </a:ext>
            </a:extLst>
          </p:cNvPr>
          <p:cNvSpPr txBox="1"/>
          <p:nvPr/>
        </p:nvSpPr>
        <p:spPr>
          <a:xfrm>
            <a:off x="1004611" y="2883865"/>
            <a:ext cx="1273105" cy="253916"/>
          </a:xfrm>
          <a:prstGeom prst="rect">
            <a:avLst/>
          </a:prstGeom>
          <a:noFill/>
        </p:spPr>
        <p:txBody>
          <a:bodyPr wrap="none" rtlCol="0">
            <a:spAutoFit/>
          </a:bodyPr>
          <a:lstStyle/>
          <a:p>
            <a:r>
              <a:rPr lang="en-US" sz="1050" b="1">
                <a:solidFill>
                  <a:schemeClr val="accent5">
                    <a:lumMod val="10000"/>
                  </a:schemeClr>
                </a:solidFill>
              </a:rPr>
              <a:t>Higher Throttling</a:t>
            </a:r>
          </a:p>
        </p:txBody>
      </p:sp>
      <p:sp>
        <p:nvSpPr>
          <p:cNvPr id="40" name="TextBox 39">
            <a:extLst>
              <a:ext uri="{FF2B5EF4-FFF2-40B4-BE49-F238E27FC236}">
                <a16:creationId xmlns:a16="http://schemas.microsoft.com/office/drawing/2014/main" id="{FF3D826D-F5D8-CD54-6FAE-217BB5C4235E}"/>
              </a:ext>
            </a:extLst>
          </p:cNvPr>
          <p:cNvSpPr txBox="1"/>
          <p:nvPr/>
        </p:nvSpPr>
        <p:spPr>
          <a:xfrm>
            <a:off x="4021148" y="2883865"/>
            <a:ext cx="1242648" cy="253916"/>
          </a:xfrm>
          <a:prstGeom prst="rect">
            <a:avLst/>
          </a:prstGeom>
          <a:noFill/>
        </p:spPr>
        <p:txBody>
          <a:bodyPr wrap="none" rtlCol="0">
            <a:spAutoFit/>
          </a:bodyPr>
          <a:lstStyle/>
          <a:p>
            <a:r>
              <a:rPr lang="en-US" sz="1050" b="1">
                <a:solidFill>
                  <a:schemeClr val="accent5">
                    <a:lumMod val="10000"/>
                  </a:schemeClr>
                </a:solidFill>
              </a:rPr>
              <a:t>Lower Throttling</a:t>
            </a:r>
          </a:p>
        </p:txBody>
      </p:sp>
      <p:sp>
        <p:nvSpPr>
          <p:cNvPr id="43" name="TextBox 42">
            <a:extLst>
              <a:ext uri="{FF2B5EF4-FFF2-40B4-BE49-F238E27FC236}">
                <a16:creationId xmlns:a16="http://schemas.microsoft.com/office/drawing/2014/main" id="{2A5979CC-3CDB-7F93-E4FF-D9D73C468A13}"/>
              </a:ext>
            </a:extLst>
          </p:cNvPr>
          <p:cNvSpPr txBox="1"/>
          <p:nvPr/>
        </p:nvSpPr>
        <p:spPr>
          <a:xfrm>
            <a:off x="6839970" y="2883865"/>
            <a:ext cx="1534394" cy="253916"/>
          </a:xfrm>
          <a:prstGeom prst="rect">
            <a:avLst/>
          </a:prstGeom>
          <a:noFill/>
        </p:spPr>
        <p:txBody>
          <a:bodyPr wrap="none" rtlCol="0">
            <a:spAutoFit/>
          </a:bodyPr>
          <a:lstStyle/>
          <a:p>
            <a:r>
              <a:rPr lang="en-US" sz="1050" b="1" dirty="0">
                <a:solidFill>
                  <a:schemeClr val="accent5">
                    <a:lumMod val="10000"/>
                  </a:schemeClr>
                </a:solidFill>
              </a:rPr>
              <a:t>Adjustable Throttling</a:t>
            </a:r>
          </a:p>
        </p:txBody>
      </p:sp>
      <p:sp>
        <p:nvSpPr>
          <p:cNvPr id="44" name="TextBox 43">
            <a:extLst>
              <a:ext uri="{FF2B5EF4-FFF2-40B4-BE49-F238E27FC236}">
                <a16:creationId xmlns:a16="http://schemas.microsoft.com/office/drawing/2014/main" id="{73669A0D-A015-AD76-7102-FB74CF043CC2}"/>
              </a:ext>
            </a:extLst>
          </p:cNvPr>
          <p:cNvSpPr txBox="1"/>
          <p:nvPr/>
        </p:nvSpPr>
        <p:spPr>
          <a:xfrm>
            <a:off x="772902" y="3376333"/>
            <a:ext cx="1784463" cy="253916"/>
          </a:xfrm>
          <a:prstGeom prst="rect">
            <a:avLst/>
          </a:prstGeom>
          <a:noFill/>
        </p:spPr>
        <p:txBody>
          <a:bodyPr wrap="none" rtlCol="0">
            <a:spAutoFit/>
          </a:bodyPr>
          <a:lstStyle/>
          <a:p>
            <a:r>
              <a:rPr lang="en-US" sz="1050" b="1" dirty="0">
                <a:solidFill>
                  <a:schemeClr val="accent5">
                    <a:lumMod val="10000"/>
                  </a:schemeClr>
                </a:solidFill>
              </a:rPr>
              <a:t>Limited Amount of Users</a:t>
            </a:r>
          </a:p>
        </p:txBody>
      </p:sp>
      <p:sp>
        <p:nvSpPr>
          <p:cNvPr id="45" name="TextBox 44">
            <a:extLst>
              <a:ext uri="{FF2B5EF4-FFF2-40B4-BE49-F238E27FC236}">
                <a16:creationId xmlns:a16="http://schemas.microsoft.com/office/drawing/2014/main" id="{58E4A0D3-DF52-BCAD-B797-4E01ED3B95E8}"/>
              </a:ext>
            </a:extLst>
          </p:cNvPr>
          <p:cNvSpPr txBox="1"/>
          <p:nvPr/>
        </p:nvSpPr>
        <p:spPr>
          <a:xfrm>
            <a:off x="3807162" y="3376333"/>
            <a:ext cx="1696298" cy="253916"/>
          </a:xfrm>
          <a:prstGeom prst="rect">
            <a:avLst/>
          </a:prstGeom>
          <a:noFill/>
        </p:spPr>
        <p:txBody>
          <a:bodyPr wrap="none" rtlCol="0">
            <a:spAutoFit/>
          </a:bodyPr>
          <a:lstStyle/>
          <a:p>
            <a:r>
              <a:rPr lang="en-US" sz="1050" b="1" dirty="0">
                <a:solidFill>
                  <a:schemeClr val="accent5">
                    <a:lumMod val="10000"/>
                  </a:schemeClr>
                </a:solidFill>
              </a:rPr>
              <a:t>Support for more Users</a:t>
            </a:r>
          </a:p>
        </p:txBody>
      </p:sp>
      <p:sp>
        <p:nvSpPr>
          <p:cNvPr id="46" name="TextBox 45">
            <a:extLst>
              <a:ext uri="{FF2B5EF4-FFF2-40B4-BE49-F238E27FC236}">
                <a16:creationId xmlns:a16="http://schemas.microsoft.com/office/drawing/2014/main" id="{33AEEB04-E0CC-0178-1B82-62575477D8B8}"/>
              </a:ext>
            </a:extLst>
          </p:cNvPr>
          <p:cNvSpPr txBox="1"/>
          <p:nvPr/>
        </p:nvSpPr>
        <p:spPr>
          <a:xfrm>
            <a:off x="6620348" y="3376333"/>
            <a:ext cx="1972015" cy="253916"/>
          </a:xfrm>
          <a:prstGeom prst="rect">
            <a:avLst/>
          </a:prstGeom>
          <a:noFill/>
        </p:spPr>
        <p:txBody>
          <a:bodyPr wrap="none" rtlCol="0">
            <a:spAutoFit/>
          </a:bodyPr>
          <a:lstStyle/>
          <a:p>
            <a:r>
              <a:rPr lang="en-US" sz="1050" b="1" dirty="0">
                <a:solidFill>
                  <a:schemeClr val="accent5">
                    <a:lumMod val="10000"/>
                  </a:schemeClr>
                </a:solidFill>
              </a:rPr>
              <a:t>Adjustable amount of Users</a:t>
            </a:r>
          </a:p>
        </p:txBody>
      </p:sp>
    </p:spTree>
    <p:extLst>
      <p:ext uri="{BB962C8B-B14F-4D97-AF65-F5344CB8AC3E}">
        <p14:creationId xmlns:p14="http://schemas.microsoft.com/office/powerpoint/2010/main" val="39939576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8071605-BE4E-5AF3-FE0A-EDF5370E4D5B}"/>
              </a:ext>
            </a:extLst>
          </p:cNvPr>
          <p:cNvGrpSpPr/>
          <p:nvPr/>
        </p:nvGrpSpPr>
        <p:grpSpPr>
          <a:xfrm>
            <a:off x="3125591" y="694613"/>
            <a:ext cx="2807699" cy="4338059"/>
            <a:chOff x="4167454" y="422568"/>
            <a:chExt cx="3743599" cy="5784078"/>
          </a:xfrm>
        </p:grpSpPr>
        <p:pic>
          <p:nvPicPr>
            <p:cNvPr id="32" name="Picture 2">
              <a:extLst>
                <a:ext uri="{FF2B5EF4-FFF2-40B4-BE49-F238E27FC236}">
                  <a16:creationId xmlns:a16="http://schemas.microsoft.com/office/drawing/2014/main" id="{136958F6-FAEE-D975-4D1E-DE83D1765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5502" y="573886"/>
              <a:ext cx="914400" cy="382191"/>
            </a:xfrm>
            <a:prstGeom prst="rect">
              <a:avLst/>
            </a:prstGeom>
            <a:noFill/>
            <a:effectLst>
              <a:glow rad="127000">
                <a:schemeClr val="tx2">
                  <a:alpha val="50000"/>
                </a:schemeClr>
              </a:glow>
            </a:effectLst>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5794BA9F-C8F2-0CCA-89AE-03FFD056657F}"/>
                </a:ext>
              </a:extLst>
            </p:cNvPr>
            <p:cNvSpPr/>
            <p:nvPr/>
          </p:nvSpPr>
          <p:spPr>
            <a:xfrm>
              <a:off x="4977494" y="422568"/>
              <a:ext cx="2933559" cy="5784078"/>
            </a:xfrm>
            <a:prstGeom prst="rect">
              <a:avLst/>
            </a:prstGeom>
            <a:noFill/>
            <a:ln w="12700">
              <a:solidFill>
                <a:srgbClr val="F0513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endParaRPr lang="en-US" sz="900" dirty="0">
                <a:solidFill>
                  <a:srgbClr val="FF9900"/>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5B7BAED-306D-6D64-854B-33323DA2DCDB}"/>
                </a:ext>
              </a:extLst>
            </p:cNvPr>
            <p:cNvSpPr txBox="1"/>
            <p:nvPr/>
          </p:nvSpPr>
          <p:spPr>
            <a:xfrm>
              <a:off x="5203138" y="1213967"/>
              <a:ext cx="2519680" cy="1446549"/>
            </a:xfrm>
            <a:prstGeom prst="rect">
              <a:avLst/>
            </a:prstGeom>
            <a:noFill/>
            <a:ln>
              <a:solidFill>
                <a:schemeClr val="tx1"/>
              </a:solidFill>
            </a:ln>
          </p:spPr>
          <p:txBody>
            <a:bodyPr wrap="square" rtlCol="0">
              <a:spAutoFit/>
            </a:bodyPr>
            <a:lstStyle/>
            <a:p>
              <a:pPr defTabSz="685703">
                <a:defRPr/>
              </a:pPr>
              <a:r>
                <a:rPr lang="en-GB" sz="1200" b="1" dirty="0">
                  <a:solidFill>
                    <a:srgbClr val="FF733D"/>
                  </a:solidFill>
                </a:rPr>
                <a:t>Basic Tenant</a:t>
              </a:r>
            </a:p>
            <a:p>
              <a:pPr defTabSz="685703">
                <a:defRPr/>
              </a:pPr>
              <a:r>
                <a:rPr lang="en-GB" sz="1050" dirty="0">
                  <a:latin typeface="Menlo" panose="020B0609030804020204" pitchFamily="49" charset="0"/>
                  <a:ea typeface="Menlo" panose="020B0609030804020204" pitchFamily="49" charset="0"/>
                  <a:cs typeface="Menlo" panose="020B0609030804020204" pitchFamily="49" charset="0"/>
                </a:rPr>
                <a:t>chart version: 0.0.x</a:t>
              </a:r>
            </a:p>
            <a:p>
              <a:pPr defTabSz="685703">
                <a:defRPr/>
              </a:pPr>
              <a:r>
                <a:rPr lang="en-GB" sz="1050" dirty="0">
                  <a:latin typeface="Menlo" panose="020B0609030804020204" pitchFamily="49" charset="0"/>
                  <a:ea typeface="Menlo" panose="020B0609030804020204" pitchFamily="49" charset="0"/>
                  <a:cs typeface="Menlo" panose="020B0609030804020204" pitchFamily="49" charset="0"/>
                </a:rPr>
                <a:t>producer: </a:t>
              </a:r>
            </a:p>
            <a:p>
              <a:pPr defTabSz="685703">
                <a:defRPr/>
              </a:pPr>
              <a:r>
                <a:rPr lang="en-GB" sz="1050" dirty="0">
                  <a:latin typeface="Menlo" panose="020B0609030804020204" pitchFamily="49" charset="0"/>
                  <a:ea typeface="Menlo" panose="020B0609030804020204" pitchFamily="49" charset="0"/>
                  <a:cs typeface="Menlo" panose="020B0609030804020204" pitchFamily="49" charset="0"/>
                </a:rPr>
                <a:t>  enable: false</a:t>
              </a:r>
            </a:p>
            <a:p>
              <a:pPr defTabSz="685703">
                <a:defRPr/>
              </a:pPr>
              <a:r>
                <a:rPr lang="en-GB" sz="1050" dirty="0">
                  <a:latin typeface="Menlo" panose="020B0609030804020204" pitchFamily="49" charset="0"/>
                  <a:ea typeface="Menlo" panose="020B0609030804020204" pitchFamily="49" charset="0"/>
                  <a:cs typeface="Menlo" panose="020B0609030804020204" pitchFamily="49" charset="0"/>
                </a:rPr>
                <a:t>consumer: </a:t>
              </a:r>
            </a:p>
            <a:p>
              <a:pPr defTabSz="685703">
                <a:defRPr/>
              </a:pPr>
              <a:r>
                <a:rPr lang="en-GB" sz="1050" dirty="0">
                  <a:latin typeface="Menlo" panose="020B0609030804020204" pitchFamily="49" charset="0"/>
                  <a:ea typeface="Menlo" panose="020B0609030804020204" pitchFamily="49" charset="0"/>
                  <a:cs typeface="Menlo" panose="020B0609030804020204" pitchFamily="49" charset="0"/>
                </a:rPr>
                <a:t>  enable: false</a:t>
              </a:r>
            </a:p>
          </p:txBody>
        </p:sp>
        <p:sp>
          <p:nvSpPr>
            <p:cNvPr id="37" name="TextBox 36">
              <a:extLst>
                <a:ext uri="{FF2B5EF4-FFF2-40B4-BE49-F238E27FC236}">
                  <a16:creationId xmlns:a16="http://schemas.microsoft.com/office/drawing/2014/main" id="{89597E4A-3977-0606-2BC4-FFB349DB3649}"/>
                </a:ext>
              </a:extLst>
            </p:cNvPr>
            <p:cNvSpPr txBox="1"/>
            <p:nvPr/>
          </p:nvSpPr>
          <p:spPr>
            <a:xfrm>
              <a:off x="5184433" y="2921982"/>
              <a:ext cx="2519680" cy="1446549"/>
            </a:xfrm>
            <a:prstGeom prst="rect">
              <a:avLst/>
            </a:prstGeom>
            <a:noFill/>
            <a:ln>
              <a:solidFill>
                <a:schemeClr val="tx1"/>
              </a:solidFill>
            </a:ln>
          </p:spPr>
          <p:txBody>
            <a:bodyPr wrap="square" rtlCol="0">
              <a:spAutoFit/>
            </a:bodyPr>
            <a:lstStyle/>
            <a:p>
              <a:pPr defTabSz="685703">
                <a:defRPr/>
              </a:pPr>
              <a:r>
                <a:rPr lang="en-GB" sz="1200" b="1" dirty="0">
                  <a:solidFill>
                    <a:srgbClr val="FF733D"/>
                  </a:solidFill>
                </a:rPr>
                <a:t>Advanced Tenant</a:t>
              </a:r>
            </a:p>
            <a:p>
              <a:pPr defTabSz="685703">
                <a:defRPr/>
              </a:pPr>
              <a:r>
                <a:rPr lang="en-GB" sz="1050" dirty="0">
                  <a:latin typeface="Menlo" panose="020B0609030804020204" pitchFamily="49" charset="0"/>
                  <a:ea typeface="Menlo" panose="020B0609030804020204" pitchFamily="49" charset="0"/>
                  <a:cs typeface="Menlo" panose="020B0609030804020204" pitchFamily="49" charset="0"/>
                </a:rPr>
                <a:t>chart version: 0.0.x</a:t>
              </a:r>
            </a:p>
            <a:p>
              <a:pPr defTabSz="685703">
                <a:defRPr/>
              </a:pPr>
              <a:r>
                <a:rPr lang="en-GB" sz="1050" dirty="0">
                  <a:latin typeface="Menlo" panose="020B0609030804020204" pitchFamily="49" charset="0"/>
                  <a:ea typeface="Menlo" panose="020B0609030804020204" pitchFamily="49" charset="0"/>
                  <a:cs typeface="Menlo" panose="020B0609030804020204" pitchFamily="49" charset="0"/>
                </a:rPr>
                <a:t>producer: </a:t>
              </a:r>
            </a:p>
            <a:p>
              <a:pPr defTabSz="685703">
                <a:defRPr/>
              </a:pPr>
              <a:r>
                <a:rPr lang="en-GB" sz="1050" dirty="0">
                  <a:latin typeface="Menlo" panose="020B0609030804020204" pitchFamily="49" charset="0"/>
                  <a:ea typeface="Menlo" panose="020B0609030804020204" pitchFamily="49" charset="0"/>
                  <a:cs typeface="Menlo" panose="020B0609030804020204" pitchFamily="49" charset="0"/>
                </a:rPr>
                <a:t>  enable: false</a:t>
              </a:r>
            </a:p>
            <a:p>
              <a:pPr defTabSz="685703">
                <a:defRPr/>
              </a:pPr>
              <a:r>
                <a:rPr lang="en-GB" sz="1050" dirty="0">
                  <a:latin typeface="Menlo" panose="020B0609030804020204" pitchFamily="49" charset="0"/>
                  <a:ea typeface="Menlo" panose="020B0609030804020204" pitchFamily="49" charset="0"/>
                  <a:cs typeface="Menlo" panose="020B0609030804020204" pitchFamily="49" charset="0"/>
                </a:rPr>
                <a:t>consumer: </a:t>
              </a:r>
            </a:p>
            <a:p>
              <a:pPr defTabSz="685703">
                <a:defRPr/>
              </a:pPr>
              <a:r>
                <a:rPr lang="en-GB" sz="1050" dirty="0">
                  <a:latin typeface="Menlo" panose="020B0609030804020204" pitchFamily="49" charset="0"/>
                  <a:ea typeface="Menlo" panose="020B0609030804020204" pitchFamily="49" charset="0"/>
                  <a:cs typeface="Menlo" panose="020B0609030804020204" pitchFamily="49" charset="0"/>
                </a:rPr>
                <a:t>  enable: true</a:t>
              </a:r>
            </a:p>
          </p:txBody>
        </p:sp>
        <p:sp>
          <p:nvSpPr>
            <p:cNvPr id="38" name="TextBox 37">
              <a:extLst>
                <a:ext uri="{FF2B5EF4-FFF2-40B4-BE49-F238E27FC236}">
                  <a16:creationId xmlns:a16="http://schemas.microsoft.com/office/drawing/2014/main" id="{68894A67-5FEE-A70C-95FD-72CB64783C3C}"/>
                </a:ext>
              </a:extLst>
            </p:cNvPr>
            <p:cNvSpPr txBox="1"/>
            <p:nvPr/>
          </p:nvSpPr>
          <p:spPr>
            <a:xfrm>
              <a:off x="5184433" y="4624582"/>
              <a:ext cx="2519680" cy="1446549"/>
            </a:xfrm>
            <a:prstGeom prst="rect">
              <a:avLst/>
            </a:prstGeom>
            <a:noFill/>
            <a:ln>
              <a:solidFill>
                <a:schemeClr val="tx1"/>
              </a:solidFill>
            </a:ln>
          </p:spPr>
          <p:txBody>
            <a:bodyPr wrap="square" rtlCol="0">
              <a:spAutoFit/>
            </a:bodyPr>
            <a:lstStyle/>
            <a:p>
              <a:pPr defTabSz="685703">
                <a:defRPr/>
              </a:pPr>
              <a:r>
                <a:rPr lang="en-GB" sz="1200" b="1" dirty="0">
                  <a:solidFill>
                    <a:srgbClr val="FF733D"/>
                  </a:solidFill>
                </a:rPr>
                <a:t>Premium Tenant</a:t>
              </a:r>
            </a:p>
            <a:p>
              <a:pPr defTabSz="685703">
                <a:defRPr/>
              </a:pPr>
              <a:r>
                <a:rPr lang="en-GB" sz="1050" dirty="0">
                  <a:latin typeface="Menlo" panose="020B0609030804020204" pitchFamily="49" charset="0"/>
                  <a:ea typeface="Menlo" panose="020B0609030804020204" pitchFamily="49" charset="0"/>
                  <a:cs typeface="Menlo" panose="020B0609030804020204" pitchFamily="49" charset="0"/>
                </a:rPr>
                <a:t>chart version: 0.0.x</a:t>
              </a:r>
            </a:p>
            <a:p>
              <a:pPr defTabSz="685703">
                <a:defRPr/>
              </a:pPr>
              <a:r>
                <a:rPr lang="en-GB" sz="1050" dirty="0">
                  <a:latin typeface="Menlo" panose="020B0609030804020204" pitchFamily="49" charset="0"/>
                  <a:ea typeface="Menlo" panose="020B0609030804020204" pitchFamily="49" charset="0"/>
                  <a:cs typeface="Menlo" panose="020B0609030804020204" pitchFamily="49" charset="0"/>
                </a:rPr>
                <a:t>producer: </a:t>
              </a:r>
            </a:p>
            <a:p>
              <a:pPr defTabSz="685703">
                <a:defRPr/>
              </a:pPr>
              <a:r>
                <a:rPr lang="en-GB" sz="1050" dirty="0">
                  <a:latin typeface="Menlo" panose="020B0609030804020204" pitchFamily="49" charset="0"/>
                  <a:ea typeface="Menlo" panose="020B0609030804020204" pitchFamily="49" charset="0"/>
                  <a:cs typeface="Menlo" panose="020B0609030804020204" pitchFamily="49" charset="0"/>
                </a:rPr>
                <a:t>  enable: true</a:t>
              </a:r>
            </a:p>
            <a:p>
              <a:pPr defTabSz="685703">
                <a:defRPr/>
              </a:pPr>
              <a:r>
                <a:rPr lang="en-GB" sz="1050" dirty="0">
                  <a:latin typeface="Menlo" panose="020B0609030804020204" pitchFamily="49" charset="0"/>
                  <a:ea typeface="Menlo" panose="020B0609030804020204" pitchFamily="49" charset="0"/>
                  <a:cs typeface="Menlo" panose="020B0609030804020204" pitchFamily="49" charset="0"/>
                </a:rPr>
                <a:t>consumer: </a:t>
              </a:r>
            </a:p>
            <a:p>
              <a:pPr defTabSz="685703">
                <a:defRPr/>
              </a:pPr>
              <a:r>
                <a:rPr lang="en-GB" sz="1050" dirty="0">
                  <a:latin typeface="Menlo" panose="020B0609030804020204" pitchFamily="49" charset="0"/>
                  <a:ea typeface="Menlo" panose="020B0609030804020204" pitchFamily="49" charset="0"/>
                  <a:cs typeface="Menlo" panose="020B0609030804020204" pitchFamily="49" charset="0"/>
                </a:rPr>
                <a:t>  enable: true</a:t>
              </a:r>
            </a:p>
          </p:txBody>
        </p:sp>
        <p:cxnSp>
          <p:nvCxnSpPr>
            <p:cNvPr id="50" name="Straight Arrow Connector 49">
              <a:extLst>
                <a:ext uri="{FF2B5EF4-FFF2-40B4-BE49-F238E27FC236}">
                  <a16:creationId xmlns:a16="http://schemas.microsoft.com/office/drawing/2014/main" id="{DCBAE03C-3989-F9A7-9D0B-0796B4D606E1}"/>
                </a:ext>
              </a:extLst>
            </p:cNvPr>
            <p:cNvCxnSpPr>
              <a:cxnSpLocks/>
              <a:stCxn id="40" idx="3"/>
              <a:endCxn id="34" idx="1"/>
            </p:cNvCxnSpPr>
            <p:nvPr/>
          </p:nvCxnSpPr>
          <p:spPr>
            <a:xfrm flipV="1">
              <a:off x="4167454" y="1937241"/>
              <a:ext cx="1035684" cy="1801765"/>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8F407E4-2356-6EEA-988E-57A8757DDB2E}"/>
                </a:ext>
              </a:extLst>
            </p:cNvPr>
            <p:cNvCxnSpPr>
              <a:cxnSpLocks/>
              <a:stCxn id="40" idx="3"/>
              <a:endCxn id="37" idx="1"/>
            </p:cNvCxnSpPr>
            <p:nvPr/>
          </p:nvCxnSpPr>
          <p:spPr>
            <a:xfrm flipV="1">
              <a:off x="4167454" y="3645257"/>
              <a:ext cx="1016979" cy="93749"/>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CA81AD1-32EE-AA37-45A0-C35E423F6462}"/>
                </a:ext>
              </a:extLst>
            </p:cNvPr>
            <p:cNvCxnSpPr>
              <a:cxnSpLocks/>
              <a:stCxn id="40" idx="3"/>
              <a:endCxn id="38" idx="1"/>
            </p:cNvCxnSpPr>
            <p:nvPr/>
          </p:nvCxnSpPr>
          <p:spPr>
            <a:xfrm>
              <a:off x="4167454" y="3739006"/>
              <a:ext cx="1016979" cy="160885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8B582F8-E0F7-FDDB-D1C7-347649C91097}"/>
              </a:ext>
            </a:extLst>
          </p:cNvPr>
          <p:cNvGrpSpPr/>
          <p:nvPr/>
        </p:nvGrpSpPr>
        <p:grpSpPr>
          <a:xfrm>
            <a:off x="925422" y="1326460"/>
            <a:ext cx="2200169" cy="3710964"/>
            <a:chOff x="1233895" y="1265030"/>
            <a:chExt cx="2933559" cy="4947952"/>
          </a:xfrm>
        </p:grpSpPr>
        <p:sp>
          <p:nvSpPr>
            <p:cNvPr id="40" name="Rectangle 39">
              <a:extLst>
                <a:ext uri="{FF2B5EF4-FFF2-40B4-BE49-F238E27FC236}">
                  <a16:creationId xmlns:a16="http://schemas.microsoft.com/office/drawing/2014/main" id="{124EEF87-1C42-6341-9B56-CF83141E7B23}"/>
                </a:ext>
              </a:extLst>
            </p:cNvPr>
            <p:cNvSpPr/>
            <p:nvPr/>
          </p:nvSpPr>
          <p:spPr>
            <a:xfrm>
              <a:off x="1233895" y="1265030"/>
              <a:ext cx="2933559" cy="494795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r>
                <a:rPr lang="en-US" sz="900" dirty="0">
                  <a:solidFill>
                    <a:schemeClr val="tx1"/>
                  </a:solidFill>
                  <a:latin typeface="Arial" panose="020B0604020202020204" pitchFamily="34" charset="0"/>
                  <a:cs typeface="Arial" panose="020B0604020202020204" pitchFamily="34" charset="0"/>
                </a:rPr>
                <a:t>Tenant Helm Chart</a:t>
              </a:r>
            </a:p>
          </p:txBody>
        </p:sp>
        <p:sp>
          <p:nvSpPr>
            <p:cNvPr id="41" name="TextBox 40">
              <a:extLst>
                <a:ext uri="{FF2B5EF4-FFF2-40B4-BE49-F238E27FC236}">
                  <a16:creationId xmlns:a16="http://schemas.microsoft.com/office/drawing/2014/main" id="{CF943623-FCE6-6494-5D45-934F268757E1}"/>
                </a:ext>
              </a:extLst>
            </p:cNvPr>
            <p:cNvSpPr txBox="1"/>
            <p:nvPr/>
          </p:nvSpPr>
          <p:spPr>
            <a:xfrm>
              <a:off x="1884576" y="1671870"/>
              <a:ext cx="1597091" cy="338555"/>
            </a:xfrm>
            <a:prstGeom prst="rect">
              <a:avLst/>
            </a:prstGeom>
            <a:noFill/>
            <a:ln>
              <a:solidFill>
                <a:schemeClr val="tx1"/>
              </a:solidFill>
            </a:ln>
          </p:spPr>
          <p:txBody>
            <a:bodyPr wrap="square" rtlCol="0">
              <a:spAutoFit/>
            </a:bodyPr>
            <a:lstStyle/>
            <a:p>
              <a:pPr algn="ctr" defTabSz="685703">
                <a:defRPr/>
              </a:pPr>
              <a:r>
                <a:rPr lang="en-GB" sz="1050" dirty="0"/>
                <a:t>Deployment</a:t>
              </a:r>
            </a:p>
          </p:txBody>
        </p:sp>
        <p:sp>
          <p:nvSpPr>
            <p:cNvPr id="42" name="TextBox 41">
              <a:extLst>
                <a:ext uri="{FF2B5EF4-FFF2-40B4-BE49-F238E27FC236}">
                  <a16:creationId xmlns:a16="http://schemas.microsoft.com/office/drawing/2014/main" id="{A18404C0-270F-D71F-577E-CD96C34A35D7}"/>
                </a:ext>
              </a:extLst>
            </p:cNvPr>
            <p:cNvSpPr txBox="1"/>
            <p:nvPr/>
          </p:nvSpPr>
          <p:spPr>
            <a:xfrm>
              <a:off x="1884576" y="2070981"/>
              <a:ext cx="1597091" cy="338555"/>
            </a:xfrm>
            <a:prstGeom prst="rect">
              <a:avLst/>
            </a:prstGeom>
            <a:noFill/>
            <a:ln>
              <a:solidFill>
                <a:schemeClr val="tx1"/>
              </a:solidFill>
            </a:ln>
          </p:spPr>
          <p:txBody>
            <a:bodyPr wrap="square" rtlCol="0">
              <a:spAutoFit/>
            </a:bodyPr>
            <a:lstStyle/>
            <a:p>
              <a:pPr algn="ctr" defTabSz="685703">
                <a:defRPr/>
              </a:pPr>
              <a:r>
                <a:rPr lang="en-GB" sz="1050" dirty="0"/>
                <a:t>Service</a:t>
              </a:r>
            </a:p>
          </p:txBody>
        </p:sp>
        <p:sp>
          <p:nvSpPr>
            <p:cNvPr id="43" name="TextBox 42">
              <a:extLst>
                <a:ext uri="{FF2B5EF4-FFF2-40B4-BE49-F238E27FC236}">
                  <a16:creationId xmlns:a16="http://schemas.microsoft.com/office/drawing/2014/main" id="{DFE81A73-E261-4D9F-5766-926E03FA9143}"/>
                </a:ext>
              </a:extLst>
            </p:cNvPr>
            <p:cNvSpPr txBox="1"/>
            <p:nvPr/>
          </p:nvSpPr>
          <p:spPr>
            <a:xfrm>
              <a:off x="1884576" y="2455771"/>
              <a:ext cx="1597091" cy="338555"/>
            </a:xfrm>
            <a:prstGeom prst="rect">
              <a:avLst/>
            </a:prstGeom>
            <a:noFill/>
            <a:ln>
              <a:solidFill>
                <a:schemeClr val="tx1"/>
              </a:solidFill>
            </a:ln>
          </p:spPr>
          <p:txBody>
            <a:bodyPr wrap="square" rtlCol="0">
              <a:spAutoFit/>
            </a:bodyPr>
            <a:lstStyle/>
            <a:p>
              <a:pPr algn="ctr" defTabSz="685703">
                <a:defRPr/>
              </a:pPr>
              <a:r>
                <a:rPr lang="en-GB" sz="1050" dirty="0"/>
                <a:t>Ingress</a:t>
              </a:r>
            </a:p>
          </p:txBody>
        </p:sp>
        <p:sp>
          <p:nvSpPr>
            <p:cNvPr id="44" name="TextBox 43">
              <a:extLst>
                <a:ext uri="{FF2B5EF4-FFF2-40B4-BE49-F238E27FC236}">
                  <a16:creationId xmlns:a16="http://schemas.microsoft.com/office/drawing/2014/main" id="{AE0E0E18-674E-11B9-765D-6DAA4D022EAE}"/>
                </a:ext>
              </a:extLst>
            </p:cNvPr>
            <p:cNvSpPr txBox="1"/>
            <p:nvPr/>
          </p:nvSpPr>
          <p:spPr>
            <a:xfrm>
              <a:off x="1884575" y="2848398"/>
              <a:ext cx="1597091" cy="338555"/>
            </a:xfrm>
            <a:prstGeom prst="rect">
              <a:avLst/>
            </a:prstGeom>
            <a:noFill/>
            <a:ln>
              <a:solidFill>
                <a:schemeClr val="tx1"/>
              </a:solidFill>
            </a:ln>
          </p:spPr>
          <p:txBody>
            <a:bodyPr wrap="square" rtlCol="0">
              <a:spAutoFit/>
            </a:bodyPr>
            <a:lstStyle/>
            <a:p>
              <a:pPr algn="ctr" defTabSz="685703">
                <a:defRPr/>
              </a:pPr>
              <a:r>
                <a:rPr lang="en-GB" sz="1050" dirty="0"/>
                <a:t>Terraform</a:t>
              </a:r>
            </a:p>
          </p:txBody>
        </p:sp>
        <p:sp>
          <p:nvSpPr>
            <p:cNvPr id="45" name="TextBox 44">
              <a:extLst>
                <a:ext uri="{FF2B5EF4-FFF2-40B4-BE49-F238E27FC236}">
                  <a16:creationId xmlns:a16="http://schemas.microsoft.com/office/drawing/2014/main" id="{0A2B7D25-4A05-EE42-931E-4D5F43542129}"/>
                </a:ext>
              </a:extLst>
            </p:cNvPr>
            <p:cNvSpPr txBox="1"/>
            <p:nvPr/>
          </p:nvSpPr>
          <p:spPr>
            <a:xfrm>
              <a:off x="1440834" y="3247509"/>
              <a:ext cx="2519680" cy="2800767"/>
            </a:xfrm>
            <a:prstGeom prst="rect">
              <a:avLst/>
            </a:prstGeom>
            <a:noFill/>
            <a:ln>
              <a:solidFill>
                <a:schemeClr val="tx1"/>
              </a:solidFill>
            </a:ln>
          </p:spPr>
          <p:txBody>
            <a:bodyPr wrap="square" rtlCol="0">
              <a:spAutoFit/>
            </a:bodyPr>
            <a:lstStyle/>
            <a:p>
              <a:pPr defTabSz="685703">
                <a:defRPr/>
              </a:pPr>
              <a:r>
                <a:rPr lang="en-GB" sz="1050" dirty="0" err="1">
                  <a:latin typeface="Menlo" panose="020B0609030804020204" pitchFamily="49" charset="0"/>
                  <a:ea typeface="Menlo" panose="020B0609030804020204" pitchFamily="49" charset="0"/>
                  <a:cs typeface="Menlo" panose="020B0609030804020204" pitchFamily="49" charset="0"/>
                </a:rPr>
                <a:t>values.yaml</a:t>
              </a:r>
              <a:endParaRPr lang="en-GB" sz="1050" dirty="0">
                <a:latin typeface="Menlo" panose="020B0609030804020204" pitchFamily="49" charset="0"/>
                <a:ea typeface="Menlo" panose="020B0609030804020204" pitchFamily="49" charset="0"/>
                <a:cs typeface="Menlo" panose="020B0609030804020204" pitchFamily="49" charset="0"/>
              </a:endParaRPr>
            </a:p>
            <a:p>
              <a:pPr defTabSz="685703">
                <a:defRPr/>
              </a:pPr>
              <a:endParaRPr lang="en-GB" sz="1200" b="1" dirty="0"/>
            </a:p>
            <a:p>
              <a:pPr defTabSz="685703">
                <a:defRPr/>
              </a:pPr>
              <a:r>
                <a:rPr lang="en-GB" sz="900" dirty="0">
                  <a:latin typeface="Menlo" panose="020B0609030804020204" pitchFamily="49" charset="0"/>
                  <a:ea typeface="Menlo" panose="020B0609030804020204" pitchFamily="49" charset="0"/>
                  <a:cs typeface="Menlo" panose="020B0609030804020204" pitchFamily="49" charset="0"/>
                </a:rPr>
                <a:t>producer:</a:t>
              </a:r>
            </a:p>
            <a:p>
              <a:pPr defTabSz="685703">
                <a:defRPr/>
              </a:pPr>
              <a:r>
                <a:rPr lang="en-GB" sz="900" dirty="0">
                  <a:latin typeface="Menlo" panose="020B0609030804020204" pitchFamily="49" charset="0"/>
                  <a:ea typeface="Menlo" panose="020B0609030804020204" pitchFamily="49" charset="0"/>
                  <a:cs typeface="Menlo" panose="020B0609030804020204" pitchFamily="49" charset="0"/>
                </a:rPr>
                <a:t>  enable: true</a:t>
              </a:r>
            </a:p>
            <a:p>
              <a:pPr defTabSz="685703">
                <a:defRPr/>
              </a:pPr>
              <a:r>
                <a:rPr lang="en-GB" sz="900" dirty="0">
                  <a:latin typeface="Menlo" panose="020B0609030804020204" pitchFamily="49" charset="0"/>
                  <a:ea typeface="Menlo" panose="020B0609030804020204" pitchFamily="49" charset="0"/>
                  <a:cs typeface="Menlo" panose="020B0609030804020204" pitchFamily="49" charset="0"/>
                </a:rPr>
                <a:t>  image: producer</a:t>
              </a:r>
            </a:p>
            <a:p>
              <a:pPr defTabSz="685703">
                <a:defRPr/>
              </a:pPr>
              <a:r>
                <a:rPr lang="en-GB" sz="900" dirty="0">
                  <a:latin typeface="Menlo" panose="020B0609030804020204" pitchFamily="49" charset="0"/>
                  <a:ea typeface="Menlo" panose="020B0609030804020204" pitchFamily="49" charset="0"/>
                  <a:cs typeface="Menlo" panose="020B0609030804020204" pitchFamily="49" charset="0"/>
                </a:rPr>
                <a:t>  tag: v0.0.1</a:t>
              </a:r>
            </a:p>
            <a:p>
              <a:pPr defTabSz="685703">
                <a:defRPr/>
              </a:pPr>
              <a:r>
                <a:rPr lang="en-GB" sz="900" dirty="0">
                  <a:latin typeface="Menlo" panose="020B0609030804020204" pitchFamily="49" charset="0"/>
                  <a:ea typeface="Menlo" panose="020B0609030804020204" pitchFamily="49" charset="0"/>
                  <a:cs typeface="Menlo" panose="020B0609030804020204" pitchFamily="49" charset="0"/>
                </a:rPr>
                <a:t>  ingress: </a:t>
              </a:r>
            </a:p>
            <a:p>
              <a:pPr defTabSz="685703">
                <a:defRPr/>
              </a:pPr>
              <a:r>
                <a:rPr lang="en-GB" sz="900" dirty="0">
                  <a:latin typeface="Menlo" panose="020B0609030804020204" pitchFamily="49" charset="0"/>
                  <a:ea typeface="Menlo" panose="020B0609030804020204" pitchFamily="49" charset="0"/>
                  <a:cs typeface="Menlo" panose="020B0609030804020204" pitchFamily="49" charset="0"/>
                </a:rPr>
                <a:t>    enable: true</a:t>
              </a:r>
            </a:p>
            <a:p>
              <a:pPr defTabSz="685703">
                <a:defRPr/>
              </a:pPr>
              <a:r>
                <a:rPr lang="en-GB" sz="900" dirty="0">
                  <a:latin typeface="Menlo" panose="020B0609030804020204" pitchFamily="49" charset="0"/>
                  <a:ea typeface="Menlo" panose="020B0609030804020204" pitchFamily="49" charset="0"/>
                  <a:cs typeface="Menlo" panose="020B0609030804020204" pitchFamily="49" charset="0"/>
                </a:rPr>
                <a:t>consumer: </a:t>
              </a:r>
            </a:p>
            <a:p>
              <a:pPr defTabSz="685703">
                <a:defRPr/>
              </a:pPr>
              <a:r>
                <a:rPr lang="en-GB" sz="900" dirty="0">
                  <a:latin typeface="Menlo" panose="020B0609030804020204" pitchFamily="49" charset="0"/>
                  <a:ea typeface="Menlo" panose="020B0609030804020204" pitchFamily="49" charset="0"/>
                  <a:cs typeface="Menlo" panose="020B0609030804020204" pitchFamily="49" charset="0"/>
                </a:rPr>
                <a:t>  enable: true</a:t>
              </a:r>
            </a:p>
            <a:p>
              <a:pPr defTabSz="685703">
                <a:defRPr/>
              </a:pPr>
              <a:r>
                <a:rPr lang="en-GB" sz="900" dirty="0">
                  <a:latin typeface="Menlo" panose="020B0609030804020204" pitchFamily="49" charset="0"/>
                  <a:ea typeface="Menlo" panose="020B0609030804020204" pitchFamily="49" charset="0"/>
                  <a:cs typeface="Menlo" panose="020B0609030804020204" pitchFamily="49" charset="0"/>
                </a:rPr>
                <a:t>  image: producer</a:t>
              </a:r>
            </a:p>
            <a:p>
              <a:pPr defTabSz="685703">
                <a:defRPr/>
              </a:pPr>
              <a:r>
                <a:rPr lang="en-GB" sz="900" dirty="0">
                  <a:latin typeface="Menlo" panose="020B0609030804020204" pitchFamily="49" charset="0"/>
                  <a:ea typeface="Menlo" panose="020B0609030804020204" pitchFamily="49" charset="0"/>
                  <a:cs typeface="Menlo" panose="020B0609030804020204" pitchFamily="49" charset="0"/>
                </a:rPr>
                <a:t>  tag: v0.0.1</a:t>
              </a:r>
            </a:p>
            <a:p>
              <a:pPr defTabSz="685703">
                <a:defRPr/>
              </a:pPr>
              <a:r>
                <a:rPr lang="en-GB" sz="900" dirty="0">
                  <a:latin typeface="Menlo" panose="020B0609030804020204" pitchFamily="49" charset="0"/>
                  <a:ea typeface="Menlo" panose="020B0609030804020204" pitchFamily="49" charset="0"/>
                  <a:cs typeface="Menlo" panose="020B0609030804020204" pitchFamily="49" charset="0"/>
                </a:rPr>
                <a:t>  ingress: </a:t>
              </a:r>
            </a:p>
            <a:p>
              <a:pPr defTabSz="685703">
                <a:defRPr/>
              </a:pPr>
              <a:r>
                <a:rPr lang="en-GB" sz="900" dirty="0">
                  <a:latin typeface="Menlo" panose="020B0609030804020204" pitchFamily="49" charset="0"/>
                  <a:ea typeface="Menlo" panose="020B0609030804020204" pitchFamily="49" charset="0"/>
                  <a:cs typeface="Menlo" panose="020B0609030804020204" pitchFamily="49" charset="0"/>
                </a:rPr>
                <a:t>    enable: true</a:t>
              </a:r>
            </a:p>
          </p:txBody>
        </p:sp>
        <p:sp>
          <p:nvSpPr>
            <p:cNvPr id="8" name="Rectangle 7">
              <a:extLst>
                <a:ext uri="{FF2B5EF4-FFF2-40B4-BE49-F238E27FC236}">
                  <a16:creationId xmlns:a16="http://schemas.microsoft.com/office/drawing/2014/main" id="{1E82EAFF-902A-8818-5FB1-1E7F8007AF50}"/>
                </a:ext>
              </a:extLst>
            </p:cNvPr>
            <p:cNvSpPr/>
            <p:nvPr/>
          </p:nvSpPr>
          <p:spPr>
            <a:xfrm>
              <a:off x="1440834" y="3721391"/>
              <a:ext cx="1656929" cy="458723"/>
            </a:xfrm>
            <a:prstGeom prst="rect">
              <a:avLst/>
            </a:prstGeom>
            <a:noFill/>
            <a:ln w="28575">
              <a:solidFill>
                <a:srgbClr val="FF733D"/>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err="1">
                <a:solidFill>
                  <a:schemeClr val="tx1"/>
                </a:solidFill>
              </a:endParaRPr>
            </a:p>
          </p:txBody>
        </p:sp>
        <p:sp>
          <p:nvSpPr>
            <p:cNvPr id="9" name="Rectangle 8">
              <a:extLst>
                <a:ext uri="{FF2B5EF4-FFF2-40B4-BE49-F238E27FC236}">
                  <a16:creationId xmlns:a16="http://schemas.microsoft.com/office/drawing/2014/main" id="{12F16B6A-2903-770A-665B-D2E3ADB84A20}"/>
                </a:ext>
              </a:extLst>
            </p:cNvPr>
            <p:cNvSpPr/>
            <p:nvPr/>
          </p:nvSpPr>
          <p:spPr>
            <a:xfrm>
              <a:off x="1434510" y="4819503"/>
              <a:ext cx="1656929" cy="458723"/>
            </a:xfrm>
            <a:prstGeom prst="rect">
              <a:avLst/>
            </a:prstGeom>
            <a:noFill/>
            <a:ln w="28575">
              <a:solidFill>
                <a:srgbClr val="FF733D"/>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err="1">
                <a:solidFill>
                  <a:schemeClr val="tx1"/>
                </a:solidFill>
              </a:endParaRPr>
            </a:p>
          </p:txBody>
        </p:sp>
      </p:grpSp>
      <p:grpSp>
        <p:nvGrpSpPr>
          <p:cNvPr id="17" name="Group 16">
            <a:extLst>
              <a:ext uri="{FF2B5EF4-FFF2-40B4-BE49-F238E27FC236}">
                <a16:creationId xmlns:a16="http://schemas.microsoft.com/office/drawing/2014/main" id="{36C395B0-8226-AA79-7AF5-B3D172A304E0}"/>
              </a:ext>
            </a:extLst>
          </p:cNvPr>
          <p:cNvGrpSpPr/>
          <p:nvPr/>
        </p:nvGrpSpPr>
        <p:grpSpPr>
          <a:xfrm>
            <a:off x="5805347" y="694614"/>
            <a:ext cx="3234326" cy="4384021"/>
            <a:chOff x="7740463" y="422568"/>
            <a:chExt cx="4312434" cy="5845362"/>
          </a:xfrm>
        </p:grpSpPr>
        <p:grpSp>
          <p:nvGrpSpPr>
            <p:cNvPr id="12" name="Group 11">
              <a:extLst>
                <a:ext uri="{FF2B5EF4-FFF2-40B4-BE49-F238E27FC236}">
                  <a16:creationId xmlns:a16="http://schemas.microsoft.com/office/drawing/2014/main" id="{7B611DC9-CC9A-3D3C-B25A-A058939F4157}"/>
                </a:ext>
              </a:extLst>
            </p:cNvPr>
            <p:cNvGrpSpPr/>
            <p:nvPr/>
          </p:nvGrpSpPr>
          <p:grpSpPr>
            <a:xfrm>
              <a:off x="8623532" y="422568"/>
              <a:ext cx="3429365" cy="5845362"/>
              <a:chOff x="8623532" y="422568"/>
              <a:chExt cx="3429365" cy="5845362"/>
            </a:xfrm>
          </p:grpSpPr>
          <p:sp>
            <p:nvSpPr>
              <p:cNvPr id="24" name="Rectangle 23">
                <a:extLst>
                  <a:ext uri="{FF2B5EF4-FFF2-40B4-BE49-F238E27FC236}">
                    <a16:creationId xmlns:a16="http://schemas.microsoft.com/office/drawing/2014/main" id="{8190D084-DA9E-FCFF-1A69-894F9AA68BC9}"/>
                  </a:ext>
                </a:extLst>
              </p:cNvPr>
              <p:cNvSpPr/>
              <p:nvPr/>
            </p:nvSpPr>
            <p:spPr>
              <a:xfrm>
                <a:off x="8868890" y="1705799"/>
                <a:ext cx="2790209" cy="3453104"/>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r>
                  <a:rPr lang="en-US" sz="900" dirty="0">
                    <a:solidFill>
                      <a:srgbClr val="FF9900"/>
                    </a:solidFill>
                    <a:latin typeface="Arial" panose="020B0604020202020204" pitchFamily="34" charset="0"/>
                    <a:cs typeface="Arial" panose="020B0604020202020204" pitchFamily="34" charset="0"/>
                  </a:rPr>
                  <a:t>Amazon EKS</a:t>
                </a:r>
              </a:p>
            </p:txBody>
          </p:sp>
          <p:pic>
            <p:nvPicPr>
              <p:cNvPr id="25" name="Graphic 23">
                <a:extLst>
                  <a:ext uri="{FF2B5EF4-FFF2-40B4-BE49-F238E27FC236}">
                    <a16:creationId xmlns:a16="http://schemas.microsoft.com/office/drawing/2014/main" id="{972ED15E-10D2-F5FA-82FA-1B132377A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1245" y="1699097"/>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20">
                <a:extLst>
                  <a:ext uri="{FF2B5EF4-FFF2-40B4-BE49-F238E27FC236}">
                    <a16:creationId xmlns:a16="http://schemas.microsoft.com/office/drawing/2014/main" id="{04DC29B4-3CA0-7629-B975-2FACB8278E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3568" y="422568"/>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61">
                <a:extLst>
                  <a:ext uri="{FF2B5EF4-FFF2-40B4-BE49-F238E27FC236}">
                    <a16:creationId xmlns:a16="http://schemas.microsoft.com/office/drawing/2014/main" id="{6AFAEC2E-54B0-0A1E-7CED-8FCDDED2B689}"/>
                  </a:ext>
                </a:extLst>
              </p:cNvPr>
              <p:cNvSpPr txBox="1"/>
              <p:nvPr/>
            </p:nvSpPr>
            <p:spPr>
              <a:xfrm>
                <a:off x="8623532" y="1230629"/>
                <a:ext cx="3291840" cy="338555"/>
              </a:xfrm>
              <a:prstGeom prst="rect">
                <a:avLst/>
              </a:prstGeom>
              <a:noFill/>
            </p:spPr>
            <p:txBody>
              <a:bodyPr wrap="square">
                <a:spAutoFit/>
              </a:bodyPr>
              <a:lstStyle/>
              <a:p>
                <a:pPr defTabSz="685703">
                  <a:defRPr/>
                </a:pPr>
                <a:r>
                  <a:rPr lang="en-GB" sz="1050" dirty="0">
                    <a:latin typeface="Menlo" panose="020B0609030804020204" pitchFamily="49" charset="0"/>
                    <a:ea typeface="Menlo" panose="020B0609030804020204" pitchFamily="49" charset="0"/>
                    <a:cs typeface="Menlo" panose="020B0609030804020204" pitchFamily="49" charset="0"/>
                  </a:rPr>
                  <a:t>chart version: 0.0.x - Watch</a:t>
                </a:r>
              </a:p>
            </p:txBody>
          </p:sp>
          <p:sp>
            <p:nvSpPr>
              <p:cNvPr id="63" name="TextBox 62">
                <a:extLst>
                  <a:ext uri="{FF2B5EF4-FFF2-40B4-BE49-F238E27FC236}">
                    <a16:creationId xmlns:a16="http://schemas.microsoft.com/office/drawing/2014/main" id="{E78FC677-4252-A57B-E7D6-92C9BFA68FA8}"/>
                  </a:ext>
                </a:extLst>
              </p:cNvPr>
              <p:cNvSpPr txBox="1"/>
              <p:nvPr/>
            </p:nvSpPr>
            <p:spPr>
              <a:xfrm>
                <a:off x="8721093" y="5212631"/>
                <a:ext cx="3291840" cy="338555"/>
              </a:xfrm>
              <a:prstGeom prst="rect">
                <a:avLst/>
              </a:prstGeom>
              <a:noFill/>
            </p:spPr>
            <p:txBody>
              <a:bodyPr wrap="square">
                <a:spAutoFit/>
              </a:bodyPr>
              <a:lstStyle/>
              <a:p>
                <a:pPr defTabSz="685703">
                  <a:defRPr/>
                </a:pPr>
                <a:r>
                  <a:rPr lang="en-GB" sz="1050" dirty="0">
                    <a:latin typeface="Menlo" panose="020B0609030804020204" pitchFamily="49" charset="0"/>
                    <a:ea typeface="Menlo" panose="020B0609030804020204" pitchFamily="49" charset="0"/>
                    <a:cs typeface="Menlo" panose="020B0609030804020204" pitchFamily="49" charset="0"/>
                  </a:rPr>
                  <a:t>tag: v0.0.1</a:t>
                </a:r>
              </a:p>
            </p:txBody>
          </p:sp>
          <p:cxnSp>
            <p:nvCxnSpPr>
              <p:cNvPr id="65" name="Straight Arrow Connector 64">
                <a:extLst>
                  <a:ext uri="{FF2B5EF4-FFF2-40B4-BE49-F238E27FC236}">
                    <a16:creationId xmlns:a16="http://schemas.microsoft.com/office/drawing/2014/main" id="{07B223ED-8D9B-5968-3A37-8A870EC85784}"/>
                  </a:ext>
                </a:extLst>
              </p:cNvPr>
              <p:cNvCxnSpPr>
                <a:cxnSpLocks/>
                <a:stCxn id="35" idx="2"/>
                <a:endCxn id="24" idx="0"/>
              </p:cNvCxnSpPr>
              <p:nvPr/>
            </p:nvCxnSpPr>
            <p:spPr>
              <a:xfrm>
                <a:off x="10253608" y="1062648"/>
                <a:ext cx="10387" cy="643151"/>
              </a:xfrm>
              <a:prstGeom prst="straightConnector1">
                <a:avLst/>
              </a:prstGeom>
              <a:ln w="19050" cap="rnd">
                <a:solidFill>
                  <a:schemeClr val="tx1"/>
                </a:solidFill>
                <a:roun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CF5E8BA-9243-4E44-9249-B43772C94C41}"/>
                  </a:ext>
                </a:extLst>
              </p:cNvPr>
              <p:cNvCxnSpPr>
                <a:cxnSpLocks/>
              </p:cNvCxnSpPr>
              <p:nvPr/>
            </p:nvCxnSpPr>
            <p:spPr>
              <a:xfrm>
                <a:off x="11155754" y="4291140"/>
                <a:ext cx="0" cy="1229268"/>
              </a:xfrm>
              <a:prstGeom prst="straightConnector1">
                <a:avLst/>
              </a:prstGeom>
              <a:ln w="19050" cap="rnd">
                <a:solidFill>
                  <a:schemeClr val="tx1"/>
                </a:solidFill>
                <a:roun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903730B8-0C56-8995-3C9D-43082E23EFEB}"/>
                  </a:ext>
                </a:extLst>
              </p:cNvPr>
              <p:cNvSpPr/>
              <p:nvPr/>
            </p:nvSpPr>
            <p:spPr>
              <a:xfrm>
                <a:off x="9628851" y="5687094"/>
                <a:ext cx="2424046" cy="580836"/>
              </a:xfrm>
              <a:prstGeom prst="rect">
                <a:avLst/>
              </a:prstGeom>
              <a:solidFill>
                <a:srgbClr val="FAFAFA">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r>
                  <a:rPr lang="en-US" sz="900" b="1"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OpenTofu</a:t>
                </a:r>
                <a:r>
                  <a:rPr lang="en-US" sz="9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 Terraform</a:t>
                </a:r>
                <a:br>
                  <a:rPr lang="en-US" sz="9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sz="9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Repository</a:t>
                </a:r>
              </a:p>
            </p:txBody>
          </p:sp>
        </p:grpSp>
        <p:sp>
          <p:nvSpPr>
            <p:cNvPr id="60" name="Left-Right Arrow 59">
              <a:extLst>
                <a:ext uri="{FF2B5EF4-FFF2-40B4-BE49-F238E27FC236}">
                  <a16:creationId xmlns:a16="http://schemas.microsoft.com/office/drawing/2014/main" id="{491E55B0-78E0-E70F-E9C6-D5B5E5BB5DE2}"/>
                </a:ext>
              </a:extLst>
            </p:cNvPr>
            <p:cNvSpPr/>
            <p:nvPr/>
          </p:nvSpPr>
          <p:spPr>
            <a:xfrm>
              <a:off x="7740463" y="2505513"/>
              <a:ext cx="1268844" cy="617927"/>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r>
                <a:rPr lang="en-GB" sz="1050" b="1" dirty="0">
                  <a:solidFill>
                    <a:schemeClr val="tx1"/>
                  </a:solidFill>
                  <a:effectLst>
                    <a:glow>
                      <a:schemeClr val="tx1">
                        <a:alpha val="40000"/>
                      </a:schemeClr>
                    </a:glow>
                  </a:effectLst>
                </a:rPr>
                <a:t>Reconcile</a:t>
              </a:r>
            </a:p>
          </p:txBody>
        </p:sp>
        <p:sp>
          <p:nvSpPr>
            <p:cNvPr id="2" name="TextBox 1">
              <a:extLst>
                <a:ext uri="{FF2B5EF4-FFF2-40B4-BE49-F238E27FC236}">
                  <a16:creationId xmlns:a16="http://schemas.microsoft.com/office/drawing/2014/main" id="{DC588B7C-FF60-14E7-A961-6D1914D9DBC5}"/>
                </a:ext>
              </a:extLst>
            </p:cNvPr>
            <p:cNvSpPr txBox="1"/>
            <p:nvPr/>
          </p:nvSpPr>
          <p:spPr>
            <a:xfrm>
              <a:off x="9014040" y="3855883"/>
              <a:ext cx="826899" cy="348813"/>
            </a:xfrm>
            <a:prstGeom prst="rect">
              <a:avLst/>
            </a:prstGeom>
            <a:noFill/>
          </p:spPr>
          <p:txBody>
            <a:bodyPr wrap="square" rtlCol="0">
              <a:spAutoFit/>
            </a:bodyPr>
            <a:lstStyle/>
            <a:p>
              <a:pPr algn="ctr"/>
              <a:r>
                <a:rPr lang="en-GB" sz="1100" dirty="0"/>
                <a:t>FluxV2</a:t>
              </a:r>
            </a:p>
          </p:txBody>
        </p:sp>
        <p:pic>
          <p:nvPicPr>
            <p:cNvPr id="3" name="Picture 2" descr="Flux project · GitHub">
              <a:extLst>
                <a:ext uri="{FF2B5EF4-FFF2-40B4-BE49-F238E27FC236}">
                  <a16:creationId xmlns:a16="http://schemas.microsoft.com/office/drawing/2014/main" id="{79D4A977-1C6E-8AD6-D474-E1232F633A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68709" y="3274655"/>
              <a:ext cx="523012" cy="523012"/>
            </a:xfrm>
            <a:prstGeom prst="rect">
              <a:avLst/>
            </a:prstGeom>
            <a:noFill/>
            <a:effectLst>
              <a:glow>
                <a:schemeClr val="tx2">
                  <a:alpha val="50000"/>
                </a:schemeClr>
              </a:glow>
            </a:effectLst>
            <a:extLst>
              <a:ext uri="{909E8E84-426E-40DD-AFC4-6F175D3DCCD1}">
                <a14:hiddenFill xmlns:a14="http://schemas.microsoft.com/office/drawing/2010/main">
                  <a:solidFill>
                    <a:srgbClr val="FFFFFF"/>
                  </a:solidFill>
                </a14:hiddenFill>
              </a:ext>
            </a:extLst>
          </p:spPr>
        </p:pic>
        <p:pic>
          <p:nvPicPr>
            <p:cNvPr id="6" name="Picture 14" descr="Helm logo transparent PNG - StickPNG">
              <a:extLst>
                <a:ext uri="{FF2B5EF4-FFF2-40B4-BE49-F238E27FC236}">
                  <a16:creationId xmlns:a16="http://schemas.microsoft.com/office/drawing/2014/main" id="{D935E7BB-CB17-F24D-73F0-91ECF53CEB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7252" y="3307562"/>
              <a:ext cx="457200" cy="457200"/>
            </a:xfrm>
            <a:prstGeom prst="rect">
              <a:avLst/>
            </a:prstGeom>
            <a:noFill/>
            <a:effectLst>
              <a:glow>
                <a:schemeClr val="tx1">
                  <a:alpha val="50000"/>
                </a:schemeClr>
              </a:glo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3BF4856-0DEA-D4A5-87E7-DDC12CBA6769}"/>
                </a:ext>
              </a:extLst>
            </p:cNvPr>
            <p:cNvSpPr txBox="1"/>
            <p:nvPr/>
          </p:nvSpPr>
          <p:spPr>
            <a:xfrm>
              <a:off x="9465449" y="2840711"/>
              <a:ext cx="1597090" cy="338555"/>
            </a:xfrm>
            <a:prstGeom prst="rect">
              <a:avLst/>
            </a:prstGeom>
            <a:noFill/>
            <a:ln>
              <a:noFill/>
            </a:ln>
          </p:spPr>
          <p:txBody>
            <a:bodyPr wrap="square" rtlCol="0">
              <a:spAutoFit/>
            </a:bodyPr>
            <a:lstStyle/>
            <a:p>
              <a:pPr algn="ctr" defTabSz="685703">
                <a:defRPr/>
              </a:pPr>
              <a:r>
                <a:rPr lang="en-GB" sz="1050" dirty="0"/>
                <a:t>Controllers</a:t>
              </a:r>
            </a:p>
          </p:txBody>
        </p:sp>
        <p:sp>
          <p:nvSpPr>
            <p:cNvPr id="13" name="Rectangle 12">
              <a:extLst>
                <a:ext uri="{FF2B5EF4-FFF2-40B4-BE49-F238E27FC236}">
                  <a16:creationId xmlns:a16="http://schemas.microsoft.com/office/drawing/2014/main" id="{973CFC07-72BE-B70C-A2A0-6F5DFE6B809A}"/>
                </a:ext>
              </a:extLst>
            </p:cNvPr>
            <p:cNvSpPr/>
            <p:nvPr/>
          </p:nvSpPr>
          <p:spPr>
            <a:xfrm>
              <a:off x="9009309" y="3141422"/>
              <a:ext cx="2509373" cy="10530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4290" tIns="34290" rIns="34290" rtlCol="0" anchor="ctr"/>
            <a:lstStyle/>
            <a:p>
              <a:pPr algn="ctr"/>
              <a:endParaRPr lang="en-US" sz="1050" dirty="0" err="1">
                <a:solidFill>
                  <a:schemeClr val="tx1"/>
                </a:solidFill>
              </a:endParaRPr>
            </a:p>
          </p:txBody>
        </p:sp>
        <p:sp>
          <p:nvSpPr>
            <p:cNvPr id="14" name="TextBox 13">
              <a:extLst>
                <a:ext uri="{FF2B5EF4-FFF2-40B4-BE49-F238E27FC236}">
                  <a16:creationId xmlns:a16="http://schemas.microsoft.com/office/drawing/2014/main" id="{FE5B2DCC-2C6F-C44D-94EF-342FF410A4FF}"/>
                </a:ext>
              </a:extLst>
            </p:cNvPr>
            <p:cNvSpPr txBox="1"/>
            <p:nvPr/>
          </p:nvSpPr>
          <p:spPr>
            <a:xfrm>
              <a:off x="9856401" y="3855883"/>
              <a:ext cx="727125" cy="348813"/>
            </a:xfrm>
            <a:prstGeom prst="rect">
              <a:avLst/>
            </a:prstGeom>
            <a:noFill/>
            <a:ln>
              <a:noFill/>
            </a:ln>
          </p:spPr>
          <p:txBody>
            <a:bodyPr wrap="square" rtlCol="0">
              <a:spAutoFit/>
            </a:bodyPr>
            <a:lstStyle/>
            <a:p>
              <a:pPr algn="ctr" defTabSz="685703">
                <a:defRPr/>
              </a:pPr>
              <a:r>
                <a:rPr lang="en-GB" sz="1100" dirty="0"/>
                <a:t>Helm</a:t>
              </a:r>
            </a:p>
          </p:txBody>
        </p:sp>
        <p:sp>
          <p:nvSpPr>
            <p:cNvPr id="15" name="TextBox 14">
              <a:extLst>
                <a:ext uri="{FF2B5EF4-FFF2-40B4-BE49-F238E27FC236}">
                  <a16:creationId xmlns:a16="http://schemas.microsoft.com/office/drawing/2014/main" id="{42D6DCF6-8474-F371-D664-1DD483B2583B}"/>
                </a:ext>
              </a:extLst>
            </p:cNvPr>
            <p:cNvSpPr txBox="1"/>
            <p:nvPr/>
          </p:nvSpPr>
          <p:spPr>
            <a:xfrm>
              <a:off x="10437724" y="3840050"/>
              <a:ext cx="1221376" cy="348813"/>
            </a:xfrm>
            <a:prstGeom prst="rect">
              <a:avLst/>
            </a:prstGeom>
            <a:noFill/>
            <a:ln>
              <a:noFill/>
            </a:ln>
          </p:spPr>
          <p:txBody>
            <a:bodyPr wrap="square" rtlCol="0">
              <a:spAutoFit/>
            </a:bodyPr>
            <a:lstStyle/>
            <a:p>
              <a:pPr algn="ctr" defTabSz="685703">
                <a:defRPr/>
              </a:pPr>
              <a:r>
                <a:rPr lang="en-GB" sz="1100" dirty="0" err="1"/>
                <a:t>OpenTofu</a:t>
              </a:r>
              <a:endParaRPr lang="en-GB" sz="1100" dirty="0"/>
            </a:p>
          </p:txBody>
        </p:sp>
      </p:grpSp>
      <p:sp>
        <p:nvSpPr>
          <p:cNvPr id="27" name="Title 3">
            <a:extLst>
              <a:ext uri="{FF2B5EF4-FFF2-40B4-BE49-F238E27FC236}">
                <a16:creationId xmlns:a16="http://schemas.microsoft.com/office/drawing/2014/main" id="{F88553EE-6167-57FB-0C2D-3CA6CE948E6D}"/>
              </a:ext>
            </a:extLst>
          </p:cNvPr>
          <p:cNvSpPr>
            <a:spLocks noGrp="1"/>
          </p:cNvSpPr>
          <p:nvPr>
            <p:ph type="title"/>
          </p:nvPr>
        </p:nvSpPr>
        <p:spPr>
          <a:xfrm>
            <a:off x="91075" y="29700"/>
            <a:ext cx="7690800" cy="572700"/>
          </a:xfrm>
        </p:spPr>
        <p:txBody>
          <a:bodyPr>
            <a:normAutofit fontScale="90000"/>
          </a:bodyPr>
          <a:lstStyle/>
          <a:p>
            <a:r>
              <a:rPr lang="en-US" dirty="0"/>
              <a:t>Putting it all together</a:t>
            </a:r>
          </a:p>
        </p:txBody>
      </p:sp>
      <p:pic>
        <p:nvPicPr>
          <p:cNvPr id="28" name="Graphic 27">
            <a:extLst>
              <a:ext uri="{FF2B5EF4-FFF2-40B4-BE49-F238E27FC236}">
                <a16:creationId xmlns:a16="http://schemas.microsoft.com/office/drawing/2014/main" id="{2889BEE3-1042-4775-6873-BEDA4FAB32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33647" y="2804082"/>
            <a:ext cx="471368" cy="471368"/>
          </a:xfrm>
          <a:prstGeom prst="rect">
            <a:avLst/>
          </a:prstGeom>
        </p:spPr>
      </p:pic>
    </p:spTree>
    <p:extLst>
      <p:ext uri="{BB962C8B-B14F-4D97-AF65-F5344CB8AC3E}">
        <p14:creationId xmlns:p14="http://schemas.microsoft.com/office/powerpoint/2010/main" val="390976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3">
            <a:extLst>
              <a:ext uri="{FF2B5EF4-FFF2-40B4-BE49-F238E27FC236}">
                <a16:creationId xmlns:a16="http://schemas.microsoft.com/office/drawing/2014/main" id="{F88553EE-6167-57FB-0C2D-3CA6CE948E6D}"/>
              </a:ext>
            </a:extLst>
          </p:cNvPr>
          <p:cNvSpPr>
            <a:spLocks noGrp="1"/>
          </p:cNvSpPr>
          <p:nvPr>
            <p:ph type="title"/>
          </p:nvPr>
        </p:nvSpPr>
        <p:spPr>
          <a:xfrm>
            <a:off x="91075" y="29700"/>
            <a:ext cx="7690800" cy="572700"/>
          </a:xfrm>
        </p:spPr>
        <p:txBody>
          <a:bodyPr>
            <a:normAutofit fontScale="90000"/>
          </a:bodyPr>
          <a:lstStyle/>
          <a:p>
            <a:r>
              <a:rPr lang="en-US" dirty="0"/>
              <a:t>Resources</a:t>
            </a:r>
          </a:p>
        </p:txBody>
      </p:sp>
      <p:pic>
        <p:nvPicPr>
          <p:cNvPr id="4" name="Picture 3">
            <a:extLst>
              <a:ext uri="{FF2B5EF4-FFF2-40B4-BE49-F238E27FC236}">
                <a16:creationId xmlns:a16="http://schemas.microsoft.com/office/drawing/2014/main" id="{353254C2-EA0C-A4C9-0AC6-147654AFEE6B}"/>
              </a:ext>
            </a:extLst>
          </p:cNvPr>
          <p:cNvPicPr>
            <a:picLocks noChangeAspect="1"/>
          </p:cNvPicPr>
          <p:nvPr/>
        </p:nvPicPr>
        <p:blipFill>
          <a:blip r:embed="rId3"/>
          <a:stretch>
            <a:fillRect/>
          </a:stretch>
        </p:blipFill>
        <p:spPr>
          <a:xfrm>
            <a:off x="1764228" y="1730915"/>
            <a:ext cx="1967098" cy="1967098"/>
          </a:xfrm>
          <a:prstGeom prst="rect">
            <a:avLst/>
          </a:prstGeom>
        </p:spPr>
      </p:pic>
      <p:sp>
        <p:nvSpPr>
          <p:cNvPr id="5" name="TextBox 4">
            <a:extLst>
              <a:ext uri="{FF2B5EF4-FFF2-40B4-BE49-F238E27FC236}">
                <a16:creationId xmlns:a16="http://schemas.microsoft.com/office/drawing/2014/main" id="{864A7C86-699E-EB36-BFCF-99015D3DD7A9}"/>
              </a:ext>
            </a:extLst>
          </p:cNvPr>
          <p:cNvSpPr txBox="1"/>
          <p:nvPr/>
        </p:nvSpPr>
        <p:spPr>
          <a:xfrm>
            <a:off x="2201153" y="3544124"/>
            <a:ext cx="1093248" cy="307777"/>
          </a:xfrm>
          <a:prstGeom prst="rect">
            <a:avLst/>
          </a:prstGeom>
          <a:noFill/>
        </p:spPr>
        <p:txBody>
          <a:bodyPr wrap="none" lIns="0" rIns="0" rtlCol="0">
            <a:spAutoFit/>
          </a:bodyPr>
          <a:lstStyle/>
          <a:p>
            <a:pPr algn="l"/>
            <a:r>
              <a:rPr lang="en-US" b="1" dirty="0"/>
              <a:t>GitHub Repo</a:t>
            </a:r>
          </a:p>
        </p:txBody>
      </p:sp>
      <p:pic>
        <p:nvPicPr>
          <p:cNvPr id="16" name="Picture 15">
            <a:extLst>
              <a:ext uri="{FF2B5EF4-FFF2-40B4-BE49-F238E27FC236}">
                <a16:creationId xmlns:a16="http://schemas.microsoft.com/office/drawing/2014/main" id="{AEFAB60E-2BD1-3E3B-E7EB-211052087AD3}"/>
              </a:ext>
            </a:extLst>
          </p:cNvPr>
          <p:cNvPicPr>
            <a:picLocks noChangeAspect="1"/>
          </p:cNvPicPr>
          <p:nvPr/>
        </p:nvPicPr>
        <p:blipFill>
          <a:blip r:embed="rId4"/>
          <a:stretch>
            <a:fillRect/>
          </a:stretch>
        </p:blipFill>
        <p:spPr>
          <a:xfrm>
            <a:off x="5117897" y="1730915"/>
            <a:ext cx="1967098" cy="1967098"/>
          </a:xfrm>
          <a:prstGeom prst="rect">
            <a:avLst/>
          </a:prstGeom>
        </p:spPr>
      </p:pic>
      <p:sp>
        <p:nvSpPr>
          <p:cNvPr id="18" name="TextBox 17">
            <a:extLst>
              <a:ext uri="{FF2B5EF4-FFF2-40B4-BE49-F238E27FC236}">
                <a16:creationId xmlns:a16="http://schemas.microsoft.com/office/drawing/2014/main" id="{7E970798-AF6B-C537-FBC0-F2CD43948B2A}"/>
              </a:ext>
            </a:extLst>
          </p:cNvPr>
          <p:cNvSpPr txBox="1"/>
          <p:nvPr/>
        </p:nvSpPr>
        <p:spPr>
          <a:xfrm>
            <a:off x="5404139" y="3561277"/>
            <a:ext cx="1394613" cy="307777"/>
          </a:xfrm>
          <a:prstGeom prst="rect">
            <a:avLst/>
          </a:prstGeom>
          <a:noFill/>
        </p:spPr>
        <p:txBody>
          <a:bodyPr wrap="none" lIns="0" rIns="0" rtlCol="0">
            <a:spAutoFit/>
          </a:bodyPr>
          <a:lstStyle/>
          <a:p>
            <a:pPr algn="l"/>
            <a:r>
              <a:rPr lang="en-US" b="1" dirty="0"/>
              <a:t>AWS Workshop </a:t>
            </a:r>
          </a:p>
        </p:txBody>
      </p:sp>
    </p:spTree>
    <p:extLst>
      <p:ext uri="{BB962C8B-B14F-4D97-AF65-F5344CB8AC3E}">
        <p14:creationId xmlns:p14="http://schemas.microsoft.com/office/powerpoint/2010/main" val="3383859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915AB-3D2D-C1C7-FCE5-5121995E6883}"/>
              </a:ext>
            </a:extLst>
          </p:cNvPr>
          <p:cNvSpPr>
            <a:spLocks noGrp="1"/>
          </p:cNvSpPr>
          <p:nvPr>
            <p:ph type="ctrTitle"/>
          </p:nvPr>
        </p:nvSpPr>
        <p:spPr>
          <a:xfrm>
            <a:off x="623400" y="507657"/>
            <a:ext cx="8520600" cy="2052600"/>
          </a:xfrm>
        </p:spPr>
        <p:txBody>
          <a:bodyPr/>
          <a:lstStyle/>
          <a:p>
            <a:r>
              <a:rPr lang="pt-BR" dirty="0" err="1"/>
              <a:t>Thank</a:t>
            </a:r>
            <a:r>
              <a:rPr lang="pt-BR" dirty="0"/>
              <a:t> </a:t>
            </a:r>
            <a:r>
              <a:rPr lang="pt-BR" dirty="0" err="1"/>
              <a:t>you</a:t>
            </a:r>
            <a:r>
              <a:rPr lang="pt-BR" dirty="0"/>
              <a:t>!</a:t>
            </a:r>
          </a:p>
        </p:txBody>
      </p:sp>
      <p:sp>
        <p:nvSpPr>
          <p:cNvPr id="11" name="Text Placeholder 39">
            <a:extLst>
              <a:ext uri="{FF2B5EF4-FFF2-40B4-BE49-F238E27FC236}">
                <a16:creationId xmlns:a16="http://schemas.microsoft.com/office/drawing/2014/main" id="{6D0FDEAF-4E18-1A1D-4F3C-077BC3D95A14}"/>
              </a:ext>
            </a:extLst>
          </p:cNvPr>
          <p:cNvSpPr txBox="1">
            <a:spLocks/>
          </p:cNvSpPr>
          <p:nvPr/>
        </p:nvSpPr>
        <p:spPr>
          <a:xfrm>
            <a:off x="681322" y="2571750"/>
            <a:ext cx="3702329" cy="3693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kern="1200" dirty="0">
                <a:solidFill>
                  <a:schemeClr val="bg1"/>
                </a:solidFill>
                <a:latin typeface="+mn-lt"/>
                <a:ea typeface="+mn-ea"/>
                <a:cs typeface="+mn-cs"/>
              </a:rPr>
              <a:t>Tiago Reichert</a:t>
            </a:r>
            <a:r>
              <a:rPr lang="en-US" dirty="0"/>
              <a:t>	</a:t>
            </a:r>
          </a:p>
        </p:txBody>
      </p:sp>
      <p:sp>
        <p:nvSpPr>
          <p:cNvPr id="12" name="Text Placeholder 42">
            <a:extLst>
              <a:ext uri="{FF2B5EF4-FFF2-40B4-BE49-F238E27FC236}">
                <a16:creationId xmlns:a16="http://schemas.microsoft.com/office/drawing/2014/main" id="{4A979C73-5D48-2CFE-F543-DFD9C359541A}"/>
              </a:ext>
            </a:extLst>
          </p:cNvPr>
          <p:cNvSpPr txBox="1">
            <a:spLocks/>
          </p:cNvSpPr>
          <p:nvPr/>
        </p:nvSpPr>
        <p:spPr>
          <a:xfrm>
            <a:off x="3386147" y="2571750"/>
            <a:ext cx="3702329" cy="369332"/>
          </a:xfrm>
          <a:prstGeom prst="rect">
            <a:avLst/>
          </a:prstGeom>
        </p:spPr>
        <p:txBody>
          <a:bodyPr vert="horz" lIns="0" tIns="45720" rIns="0" bIns="45720" rtlCol="0" anchor="b">
            <a:spAutoFit/>
          </a:bodyPr>
          <a:lstStyle>
            <a:lvl1pPr marL="0" indent="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defRPr sz="2000" b="1"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solidFill>
                  <a:schemeClr val="bg1"/>
                </a:solidFill>
              </a:rPr>
              <a:t>Lucas Duarte</a:t>
            </a:r>
          </a:p>
        </p:txBody>
      </p:sp>
      <p:sp>
        <p:nvSpPr>
          <p:cNvPr id="13" name="Text Placeholder 3">
            <a:extLst>
              <a:ext uri="{FF2B5EF4-FFF2-40B4-BE49-F238E27FC236}">
                <a16:creationId xmlns:a16="http://schemas.microsoft.com/office/drawing/2014/main" id="{FAFFB3A7-61FF-17A7-8EA0-9C6F136A58A0}"/>
              </a:ext>
            </a:extLst>
          </p:cNvPr>
          <p:cNvSpPr txBox="1">
            <a:spLocks/>
          </p:cNvSpPr>
          <p:nvPr/>
        </p:nvSpPr>
        <p:spPr>
          <a:xfrm>
            <a:off x="989436" y="2943542"/>
            <a:ext cx="1226990" cy="27454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err="1">
                <a:solidFill>
                  <a:schemeClr val="bg1"/>
                </a:solidFill>
              </a:rPr>
              <a:t>tiago-reichert</a:t>
            </a:r>
            <a:endParaRPr lang="en-US" sz="1200" dirty="0">
              <a:solidFill>
                <a:schemeClr val="bg1"/>
              </a:solidFill>
            </a:endParaRPr>
          </a:p>
        </p:txBody>
      </p:sp>
      <p:pic>
        <p:nvPicPr>
          <p:cNvPr id="14" name="Picture 13">
            <a:extLst>
              <a:ext uri="{FF2B5EF4-FFF2-40B4-BE49-F238E27FC236}">
                <a16:creationId xmlns:a16="http://schemas.microsoft.com/office/drawing/2014/main" id="{78E07312-28DD-FB4D-77C1-2E793A8C4856}"/>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2203" y="2964069"/>
            <a:ext cx="226989" cy="226989"/>
          </a:xfrm>
          <a:prstGeom prst="rect">
            <a:avLst/>
          </a:prstGeom>
        </p:spPr>
      </p:pic>
      <p:sp>
        <p:nvSpPr>
          <p:cNvPr id="15" name="TextBox 14">
            <a:extLst>
              <a:ext uri="{FF2B5EF4-FFF2-40B4-BE49-F238E27FC236}">
                <a16:creationId xmlns:a16="http://schemas.microsoft.com/office/drawing/2014/main" id="{D8367E34-FB1C-7E62-67C9-BB54579E1CF3}"/>
              </a:ext>
            </a:extLst>
          </p:cNvPr>
          <p:cNvSpPr txBox="1"/>
          <p:nvPr/>
        </p:nvSpPr>
        <p:spPr>
          <a:xfrm>
            <a:off x="3581073" y="2941082"/>
            <a:ext cx="1972299" cy="276999"/>
          </a:xfrm>
          <a:prstGeom prst="rect">
            <a:avLst/>
          </a:prstGeom>
          <a:noFill/>
        </p:spPr>
        <p:txBody>
          <a:bodyPr wrap="square">
            <a:spAutoFit/>
          </a:bodyPr>
          <a:lstStyle/>
          <a:p>
            <a:r>
              <a:rPr lang="pt-BR" sz="1200" dirty="0" err="1">
                <a:solidFill>
                  <a:schemeClr val="bg1"/>
                </a:solidFill>
              </a:rPr>
              <a:t>lucas-soriano-alves-duarte</a:t>
            </a:r>
            <a:endParaRPr lang="pt-BR" sz="1200" dirty="0">
              <a:solidFill>
                <a:schemeClr val="bg1"/>
              </a:solidFill>
            </a:endParaRPr>
          </a:p>
        </p:txBody>
      </p:sp>
      <p:pic>
        <p:nvPicPr>
          <p:cNvPr id="16" name="Picture 15">
            <a:extLst>
              <a:ext uri="{FF2B5EF4-FFF2-40B4-BE49-F238E27FC236}">
                <a16:creationId xmlns:a16="http://schemas.microsoft.com/office/drawing/2014/main" id="{DAE58BD3-5D8D-9B5A-7DA9-F7253320C496}"/>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70116" y="2964068"/>
            <a:ext cx="226989" cy="226989"/>
          </a:xfrm>
          <a:prstGeom prst="rect">
            <a:avLst/>
          </a:prstGeom>
        </p:spPr>
      </p:pic>
      <p:pic>
        <p:nvPicPr>
          <p:cNvPr id="17" name="Picture 16">
            <a:extLst>
              <a:ext uri="{FF2B5EF4-FFF2-40B4-BE49-F238E27FC236}">
                <a16:creationId xmlns:a16="http://schemas.microsoft.com/office/drawing/2014/main" id="{37EB6BE0-168B-E849-3877-769588F9009E}"/>
              </a:ext>
            </a:extLst>
          </p:cNvPr>
          <p:cNvPicPr>
            <a:picLocks noChangeAspect="1"/>
          </p:cNvPicPr>
          <p:nvPr/>
        </p:nvPicPr>
        <p:blipFill rotWithShape="1">
          <a:blip r:embed="rId3"/>
          <a:srcRect l="10044" t="9646" r="10082" b="10166"/>
          <a:stretch/>
        </p:blipFill>
        <p:spPr>
          <a:xfrm>
            <a:off x="3386147" y="3297506"/>
            <a:ext cx="1032997" cy="1037044"/>
          </a:xfrm>
          <a:prstGeom prst="rect">
            <a:avLst/>
          </a:prstGeom>
        </p:spPr>
      </p:pic>
      <p:pic>
        <p:nvPicPr>
          <p:cNvPr id="18" name="Picture 17">
            <a:extLst>
              <a:ext uri="{FF2B5EF4-FFF2-40B4-BE49-F238E27FC236}">
                <a16:creationId xmlns:a16="http://schemas.microsoft.com/office/drawing/2014/main" id="{3B3E73BC-FC11-02AB-86F9-5593B942587E}"/>
              </a:ext>
            </a:extLst>
          </p:cNvPr>
          <p:cNvPicPr>
            <a:picLocks noChangeAspect="1"/>
          </p:cNvPicPr>
          <p:nvPr/>
        </p:nvPicPr>
        <p:blipFill rotWithShape="1">
          <a:blip r:embed="rId4"/>
          <a:srcRect l="10532" t="10694" r="9035" b="9523"/>
          <a:stretch/>
        </p:blipFill>
        <p:spPr>
          <a:xfrm>
            <a:off x="802203" y="3297506"/>
            <a:ext cx="1045476" cy="1037045"/>
          </a:xfrm>
          <a:prstGeom prst="rect">
            <a:avLst/>
          </a:prstGeom>
        </p:spPr>
      </p:pic>
    </p:spTree>
    <p:extLst>
      <p:ext uri="{BB962C8B-B14F-4D97-AF65-F5344CB8AC3E}">
        <p14:creationId xmlns:p14="http://schemas.microsoft.com/office/powerpoint/2010/main" val="820124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772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46" name="Google Shape;72;p12">
            <a:extLst>
              <a:ext uri="{FF2B5EF4-FFF2-40B4-BE49-F238E27FC236}">
                <a16:creationId xmlns:a16="http://schemas.microsoft.com/office/drawing/2014/main" id="{B9067EB5-B2B6-6CC6-4F8C-F7D3D3C38470}"/>
              </a:ext>
            </a:extLst>
          </p:cNvPr>
          <p:cNvSpPr txBox="1">
            <a:spLocks/>
          </p:cNvSpPr>
          <p:nvPr/>
        </p:nvSpPr>
        <p:spPr>
          <a:xfrm>
            <a:off x="90488" y="30163"/>
            <a:ext cx="7691437" cy="571500"/>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pt-BR" sz="2500" dirty="0">
                <a:solidFill>
                  <a:schemeClr val="bg1"/>
                </a:solidFill>
                <a:latin typeface="Montserrat"/>
                <a:ea typeface="Montserrat"/>
                <a:cs typeface="Montserrat"/>
                <a:sym typeface="Montserrat"/>
              </a:rPr>
              <a:t>Who are </a:t>
            </a:r>
            <a:r>
              <a:rPr lang="pt-BR" sz="2500" dirty="0" err="1">
                <a:solidFill>
                  <a:schemeClr val="bg1"/>
                </a:solidFill>
                <a:latin typeface="Montserrat"/>
                <a:ea typeface="Montserrat"/>
                <a:cs typeface="Montserrat"/>
                <a:sym typeface="Montserrat"/>
              </a:rPr>
              <a:t>we</a:t>
            </a:r>
            <a:r>
              <a:rPr lang="pt-BR" sz="2500" dirty="0">
                <a:solidFill>
                  <a:schemeClr val="bg1"/>
                </a:solidFill>
                <a:latin typeface="Montserrat"/>
                <a:ea typeface="Montserrat"/>
                <a:cs typeface="Montserrat"/>
                <a:sym typeface="Montserrat"/>
              </a:rPr>
              <a:t>?</a:t>
            </a:r>
          </a:p>
        </p:txBody>
      </p:sp>
      <p:sp>
        <p:nvSpPr>
          <p:cNvPr id="32" name="AutoShape 2">
            <a:extLst>
              <a:ext uri="{FF2B5EF4-FFF2-40B4-BE49-F238E27FC236}">
                <a16:creationId xmlns:a16="http://schemas.microsoft.com/office/drawing/2014/main" id="{B32A4271-CD44-0431-936E-04BB6B32A72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33" name="AutoShape 4">
            <a:extLst>
              <a:ext uri="{FF2B5EF4-FFF2-40B4-BE49-F238E27FC236}">
                <a16:creationId xmlns:a16="http://schemas.microsoft.com/office/drawing/2014/main" id="{AD37D475-F90B-B86C-0738-BA4FDF0214B0}"/>
              </a:ext>
            </a:extLst>
          </p:cNvPr>
          <p:cNvSpPr>
            <a:spLocks noChangeAspect="1" noChangeArrowheads="1"/>
          </p:cNvSpPr>
          <p:nvPr/>
        </p:nvSpPr>
        <p:spPr bwMode="auto">
          <a:xfrm>
            <a:off x="4075987" y="257175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34" name="TextBox 33">
            <a:extLst>
              <a:ext uri="{FF2B5EF4-FFF2-40B4-BE49-F238E27FC236}">
                <a16:creationId xmlns:a16="http://schemas.microsoft.com/office/drawing/2014/main" id="{65386AC9-07F9-2C13-59CE-91EA8C3DF6B7}"/>
              </a:ext>
            </a:extLst>
          </p:cNvPr>
          <p:cNvSpPr txBox="1"/>
          <p:nvPr/>
        </p:nvSpPr>
        <p:spPr>
          <a:xfrm>
            <a:off x="2957615" y="1873135"/>
            <a:ext cx="2486578" cy="307777"/>
          </a:xfrm>
          <a:prstGeom prst="rect">
            <a:avLst/>
          </a:prstGeom>
          <a:noFill/>
        </p:spPr>
        <p:txBody>
          <a:bodyPr wrap="none" rtlCol="0">
            <a:spAutoFit/>
          </a:bodyPr>
          <a:lstStyle/>
          <a:p>
            <a:r>
              <a:rPr lang="pt-BR" dirty="0"/>
              <a:t>Sr. </a:t>
            </a:r>
            <a:r>
              <a:rPr lang="pt-BR" dirty="0" err="1"/>
              <a:t>Specialist</a:t>
            </a:r>
            <a:r>
              <a:rPr lang="pt-BR" dirty="0"/>
              <a:t> SA, Containers</a:t>
            </a:r>
          </a:p>
        </p:txBody>
      </p:sp>
      <p:sp>
        <p:nvSpPr>
          <p:cNvPr id="35" name="TextBox 34">
            <a:extLst>
              <a:ext uri="{FF2B5EF4-FFF2-40B4-BE49-F238E27FC236}">
                <a16:creationId xmlns:a16="http://schemas.microsoft.com/office/drawing/2014/main" id="{22D28948-EB2B-7489-6EC5-1191A0D90A83}"/>
              </a:ext>
            </a:extLst>
          </p:cNvPr>
          <p:cNvSpPr txBox="1"/>
          <p:nvPr/>
        </p:nvSpPr>
        <p:spPr>
          <a:xfrm>
            <a:off x="2957615" y="2222442"/>
            <a:ext cx="1648208" cy="307777"/>
          </a:xfrm>
          <a:prstGeom prst="rect">
            <a:avLst/>
          </a:prstGeom>
          <a:noFill/>
        </p:spPr>
        <p:txBody>
          <a:bodyPr wrap="none" rtlCol="0">
            <a:spAutoFit/>
          </a:bodyPr>
          <a:lstStyle/>
          <a:p>
            <a:r>
              <a:rPr lang="pt-BR" dirty="0"/>
              <a:t>4+ Years @ AWS </a:t>
            </a:r>
          </a:p>
        </p:txBody>
      </p:sp>
      <p:pic>
        <p:nvPicPr>
          <p:cNvPr id="36" name="Picture 10" descr="GitHub | San Francisco CA">
            <a:extLst>
              <a:ext uri="{FF2B5EF4-FFF2-40B4-BE49-F238E27FC236}">
                <a16:creationId xmlns:a16="http://schemas.microsoft.com/office/drawing/2014/main" id="{07B6F9C3-4841-B3F9-149F-7E6D0D7C1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615" y="257175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E0B7E070-8165-6EFE-6B4B-CAE7C0EC97F9}"/>
              </a:ext>
            </a:extLst>
          </p:cNvPr>
          <p:cNvSpPr txBox="1"/>
          <p:nvPr/>
        </p:nvSpPr>
        <p:spPr>
          <a:xfrm>
            <a:off x="3204206" y="2593345"/>
            <a:ext cx="1055304" cy="261610"/>
          </a:xfrm>
          <a:prstGeom prst="rect">
            <a:avLst/>
          </a:prstGeom>
          <a:noFill/>
        </p:spPr>
        <p:txBody>
          <a:bodyPr wrap="square">
            <a:spAutoFit/>
          </a:bodyPr>
          <a:lstStyle/>
          <a:p>
            <a:r>
              <a:rPr lang="pt-BR" sz="1100" dirty="0" err="1"/>
              <a:t>lusoal</a:t>
            </a:r>
            <a:endParaRPr lang="pt-BR" sz="1100" dirty="0"/>
          </a:p>
        </p:txBody>
      </p:sp>
      <p:pic>
        <p:nvPicPr>
          <p:cNvPr id="38" name="Picture 12" descr="LinkedIn">
            <a:extLst>
              <a:ext uri="{FF2B5EF4-FFF2-40B4-BE49-F238E27FC236}">
                <a16:creationId xmlns:a16="http://schemas.microsoft.com/office/drawing/2014/main" id="{DA9DC0BD-3624-B3EA-FB71-6ED3117C5C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7404" y="2603312"/>
            <a:ext cx="241675" cy="24167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3DB87A61-066B-3607-4787-BAE354517B42}"/>
              </a:ext>
            </a:extLst>
          </p:cNvPr>
          <p:cNvSpPr txBox="1"/>
          <p:nvPr/>
        </p:nvSpPr>
        <p:spPr>
          <a:xfrm>
            <a:off x="4062322" y="2593479"/>
            <a:ext cx="2122346" cy="261610"/>
          </a:xfrm>
          <a:prstGeom prst="rect">
            <a:avLst/>
          </a:prstGeom>
          <a:noFill/>
        </p:spPr>
        <p:txBody>
          <a:bodyPr wrap="square">
            <a:spAutoFit/>
          </a:bodyPr>
          <a:lstStyle/>
          <a:p>
            <a:r>
              <a:rPr lang="pt-BR" sz="1100" dirty="0" err="1"/>
              <a:t>lucas-soriano-alves-duarte</a:t>
            </a:r>
            <a:endParaRPr lang="pt-BR" sz="1100" dirty="0"/>
          </a:p>
        </p:txBody>
      </p:sp>
      <p:pic>
        <p:nvPicPr>
          <p:cNvPr id="40" name="Picture 39">
            <a:extLst>
              <a:ext uri="{FF2B5EF4-FFF2-40B4-BE49-F238E27FC236}">
                <a16:creationId xmlns:a16="http://schemas.microsoft.com/office/drawing/2014/main" id="{6B2704A5-5050-8D16-4563-121142804C86}"/>
              </a:ext>
            </a:extLst>
          </p:cNvPr>
          <p:cNvPicPr>
            <a:picLocks noChangeAspect="1"/>
          </p:cNvPicPr>
          <p:nvPr/>
        </p:nvPicPr>
        <p:blipFill>
          <a:blip r:embed="rId5"/>
          <a:stretch>
            <a:fillRect/>
          </a:stretch>
        </p:blipFill>
        <p:spPr>
          <a:xfrm>
            <a:off x="923696" y="1809750"/>
            <a:ext cx="1828800" cy="2438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 name="TextBox 40">
            <a:extLst>
              <a:ext uri="{FF2B5EF4-FFF2-40B4-BE49-F238E27FC236}">
                <a16:creationId xmlns:a16="http://schemas.microsoft.com/office/drawing/2014/main" id="{ABEAB50E-AF3E-7BDC-E799-E69BFD45545D}"/>
              </a:ext>
            </a:extLst>
          </p:cNvPr>
          <p:cNvSpPr txBox="1"/>
          <p:nvPr/>
        </p:nvSpPr>
        <p:spPr>
          <a:xfrm>
            <a:off x="3102683" y="3289117"/>
            <a:ext cx="989373" cy="307777"/>
          </a:xfrm>
          <a:prstGeom prst="rect">
            <a:avLst/>
          </a:prstGeom>
          <a:noFill/>
        </p:spPr>
        <p:txBody>
          <a:bodyPr wrap="none" rtlCol="0">
            <a:spAutoFit/>
          </a:bodyPr>
          <a:lstStyle/>
          <a:p>
            <a:r>
              <a:rPr lang="pt-BR" dirty="0" err="1"/>
              <a:t>Fun</a:t>
            </a:r>
            <a:r>
              <a:rPr lang="pt-BR" dirty="0"/>
              <a:t> </a:t>
            </a:r>
            <a:r>
              <a:rPr lang="pt-BR" dirty="0" err="1"/>
              <a:t>Fact</a:t>
            </a:r>
            <a:r>
              <a:rPr lang="pt-BR" dirty="0"/>
              <a:t>: </a:t>
            </a:r>
          </a:p>
        </p:txBody>
      </p:sp>
      <p:sp>
        <p:nvSpPr>
          <p:cNvPr id="42" name="TextBox 41">
            <a:extLst>
              <a:ext uri="{FF2B5EF4-FFF2-40B4-BE49-F238E27FC236}">
                <a16:creationId xmlns:a16="http://schemas.microsoft.com/office/drawing/2014/main" id="{7513E71C-DF66-72CF-DA3C-88A989805D7D}"/>
              </a:ext>
            </a:extLst>
          </p:cNvPr>
          <p:cNvSpPr txBox="1"/>
          <p:nvPr/>
        </p:nvSpPr>
        <p:spPr>
          <a:xfrm>
            <a:off x="4099388" y="3190577"/>
            <a:ext cx="2404826" cy="461665"/>
          </a:xfrm>
          <a:prstGeom prst="rect">
            <a:avLst/>
          </a:prstGeom>
          <a:noFill/>
        </p:spPr>
        <p:txBody>
          <a:bodyPr wrap="none" rtlCol="0">
            <a:spAutoFit/>
          </a:bodyPr>
          <a:lstStyle/>
          <a:p>
            <a:r>
              <a:rPr lang="pt-BR" sz="2400" b="1" dirty="0" err="1"/>
              <a:t>I’m</a:t>
            </a:r>
            <a:r>
              <a:rPr lang="pt-BR" sz="2400" b="1" dirty="0"/>
              <a:t> a </a:t>
            </a:r>
            <a:r>
              <a:rPr lang="pt-BR" sz="2400" b="1" dirty="0" err="1"/>
              <a:t>YouTuber</a:t>
            </a:r>
            <a:endParaRPr lang="pt-BR" sz="2400" b="1" dirty="0"/>
          </a:p>
        </p:txBody>
      </p:sp>
      <p:sp>
        <p:nvSpPr>
          <p:cNvPr id="43" name="AutoShape 2">
            <a:extLst>
              <a:ext uri="{FF2B5EF4-FFF2-40B4-BE49-F238E27FC236}">
                <a16:creationId xmlns:a16="http://schemas.microsoft.com/office/drawing/2014/main" id="{E0E26F1C-24E4-DEBE-9592-6D62B1CDC2AE}"/>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4" name="Picture 43">
            <a:extLst>
              <a:ext uri="{FF2B5EF4-FFF2-40B4-BE49-F238E27FC236}">
                <a16:creationId xmlns:a16="http://schemas.microsoft.com/office/drawing/2014/main" id="{61CA378F-CF6E-12CA-529C-4DD7B514237D}"/>
              </a:ext>
            </a:extLst>
          </p:cNvPr>
          <p:cNvPicPr>
            <a:picLocks noChangeAspect="1"/>
          </p:cNvPicPr>
          <p:nvPr/>
        </p:nvPicPr>
        <p:blipFill>
          <a:blip r:embed="rId6"/>
          <a:stretch>
            <a:fillRect/>
          </a:stretch>
        </p:blipFill>
        <p:spPr>
          <a:xfrm>
            <a:off x="1242259" y="186712"/>
            <a:ext cx="6277056" cy="4770076"/>
          </a:xfrm>
          <a:prstGeom prst="rect">
            <a:avLst/>
          </a:prstGeom>
          <a:ln>
            <a:noFill/>
          </a:ln>
          <a:effectLst>
            <a:outerShdw blurRad="190500" algn="tl" rotWithShape="0">
              <a:srgbClr val="000000">
                <a:alpha val="70000"/>
              </a:srgbClr>
            </a:outerShdw>
          </a:effectLst>
        </p:spPr>
      </p:pic>
      <p:sp>
        <p:nvSpPr>
          <p:cNvPr id="45" name="TextBox 44">
            <a:extLst>
              <a:ext uri="{FF2B5EF4-FFF2-40B4-BE49-F238E27FC236}">
                <a16:creationId xmlns:a16="http://schemas.microsoft.com/office/drawing/2014/main" id="{28BA552B-3E02-E682-1D6A-6E9350D0844F}"/>
              </a:ext>
            </a:extLst>
          </p:cNvPr>
          <p:cNvSpPr txBox="1"/>
          <p:nvPr/>
        </p:nvSpPr>
        <p:spPr>
          <a:xfrm>
            <a:off x="1828800" y="248478"/>
            <a:ext cx="184731" cy="307777"/>
          </a:xfrm>
          <a:prstGeom prst="rect">
            <a:avLst/>
          </a:prstGeom>
          <a:noFill/>
        </p:spPr>
        <p:txBody>
          <a:bodyPr wrap="none" rtlCol="0">
            <a:spAutoFit/>
          </a:bodyPr>
          <a:lstStyle/>
          <a:p>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9" presetClass="entr" presetSubtype="0" decel="10000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 calcmode="lin" valueType="num">
                                      <p:cBhvr>
                                        <p:cTn id="13" dur="500" fill="hold"/>
                                        <p:tgtEl>
                                          <p:spTgt spid="44"/>
                                        </p:tgtEl>
                                        <p:attrNameLst>
                                          <p:attrName>style.rotation</p:attrName>
                                        </p:attrNameLst>
                                      </p:cBhvr>
                                      <p:tavLst>
                                        <p:tav tm="0">
                                          <p:val>
                                            <p:fltVal val="360"/>
                                          </p:val>
                                        </p:tav>
                                        <p:tav tm="100000">
                                          <p:val>
                                            <p:fltVal val="0"/>
                                          </p:val>
                                        </p:tav>
                                      </p:tavLst>
                                    </p:anim>
                                    <p:animEffect transition="in" filter="fade">
                                      <p:cBhvr>
                                        <p:cTn id="1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73749FC8-A085-7921-5A05-D2187307203A}"/>
              </a:ext>
            </a:extLst>
          </p:cNvPr>
          <p:cNvSpPr>
            <a:spLocks noGrp="1"/>
          </p:cNvSpPr>
          <p:nvPr>
            <p:ph type="title"/>
          </p:nvPr>
        </p:nvSpPr>
        <p:spPr/>
        <p:txBody>
          <a:bodyPr>
            <a:normAutofit fontScale="90000"/>
          </a:bodyPr>
          <a:lstStyle/>
          <a:p>
            <a:r>
              <a:rPr lang="en-US" dirty="0"/>
              <a:t>The operational model evolution</a:t>
            </a:r>
          </a:p>
        </p:txBody>
      </p:sp>
      <p:grpSp>
        <p:nvGrpSpPr>
          <p:cNvPr id="129" name="Group 128">
            <a:extLst>
              <a:ext uri="{FF2B5EF4-FFF2-40B4-BE49-F238E27FC236}">
                <a16:creationId xmlns:a16="http://schemas.microsoft.com/office/drawing/2014/main" id="{A171FA3C-B0C9-F1F8-274E-BAC8A8CE77C7}"/>
              </a:ext>
            </a:extLst>
          </p:cNvPr>
          <p:cNvGrpSpPr>
            <a:grpSpLocks noChangeAspect="1"/>
          </p:cNvGrpSpPr>
          <p:nvPr/>
        </p:nvGrpSpPr>
        <p:grpSpPr>
          <a:xfrm>
            <a:off x="1410126" y="1614068"/>
            <a:ext cx="2321170" cy="1508760"/>
            <a:chOff x="1816520" y="2473703"/>
            <a:chExt cx="2762075" cy="1910593"/>
          </a:xfrm>
        </p:grpSpPr>
        <p:sp>
          <p:nvSpPr>
            <p:cNvPr id="130" name="Rectangle 129">
              <a:extLst>
                <a:ext uri="{FF2B5EF4-FFF2-40B4-BE49-F238E27FC236}">
                  <a16:creationId xmlns:a16="http://schemas.microsoft.com/office/drawing/2014/main" id="{858511F4-BDBC-03A4-AFB5-9D0BF9B36D57}"/>
                </a:ext>
              </a:extLst>
            </p:cNvPr>
            <p:cNvSpPr/>
            <p:nvPr/>
          </p:nvSpPr>
          <p:spPr>
            <a:xfrm>
              <a:off x="1816520" y="2473703"/>
              <a:ext cx="2762075" cy="191059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131" name="Graphic 130">
              <a:extLst>
                <a:ext uri="{FF2B5EF4-FFF2-40B4-BE49-F238E27FC236}">
                  <a16:creationId xmlns:a16="http://schemas.microsoft.com/office/drawing/2014/main" id="{B799DF6D-2B7F-6268-B058-39B503A821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1195" y="2473703"/>
              <a:ext cx="1371600" cy="1371600"/>
            </a:xfrm>
            <a:prstGeom prst="rect">
              <a:avLst/>
            </a:prstGeom>
          </p:spPr>
        </p:pic>
        <p:pic>
          <p:nvPicPr>
            <p:cNvPr id="132" name="Graphic 131">
              <a:extLst>
                <a:ext uri="{FF2B5EF4-FFF2-40B4-BE49-F238E27FC236}">
                  <a16:creationId xmlns:a16="http://schemas.microsoft.com/office/drawing/2014/main" id="{BDB2CE82-E362-7DDE-6939-2374D87EAB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16520" y="2909930"/>
              <a:ext cx="1371600" cy="1371600"/>
            </a:xfrm>
            <a:prstGeom prst="rect">
              <a:avLst/>
            </a:prstGeom>
          </p:spPr>
        </p:pic>
        <p:pic>
          <p:nvPicPr>
            <p:cNvPr id="133" name="Graphic 132">
              <a:extLst>
                <a:ext uri="{FF2B5EF4-FFF2-40B4-BE49-F238E27FC236}">
                  <a16:creationId xmlns:a16="http://schemas.microsoft.com/office/drawing/2014/main" id="{DC090391-8442-3DE6-168B-80673A529F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06995" y="2882666"/>
              <a:ext cx="1371600" cy="1371600"/>
            </a:xfrm>
            <a:prstGeom prst="rect">
              <a:avLst/>
            </a:prstGeom>
          </p:spPr>
        </p:pic>
      </p:grpSp>
      <p:sp>
        <p:nvSpPr>
          <p:cNvPr id="134" name="TextBox 133">
            <a:extLst>
              <a:ext uri="{FF2B5EF4-FFF2-40B4-BE49-F238E27FC236}">
                <a16:creationId xmlns:a16="http://schemas.microsoft.com/office/drawing/2014/main" id="{537FE767-C2B3-E6EA-6363-BBF208846646}"/>
              </a:ext>
            </a:extLst>
          </p:cNvPr>
          <p:cNvSpPr txBox="1"/>
          <p:nvPr/>
        </p:nvSpPr>
        <p:spPr>
          <a:xfrm>
            <a:off x="1625951" y="3162520"/>
            <a:ext cx="2055051" cy="646331"/>
          </a:xfrm>
          <a:prstGeom prst="rect">
            <a:avLst/>
          </a:prstGeom>
          <a:noFill/>
        </p:spPr>
        <p:txBody>
          <a:bodyPr wrap="none" lIns="0" rIns="0" rtlCol="0">
            <a:spAutoFit/>
          </a:bodyPr>
          <a:lstStyle/>
          <a:p>
            <a:pPr algn="ctr" defTabSz="685800">
              <a:buClrTx/>
              <a:defRPr/>
            </a:pPr>
            <a:r>
              <a:rPr lang="en-US" sz="1800" b="1" kern="1200" dirty="0">
                <a:solidFill>
                  <a:srgbClr val="F66C02"/>
                </a:solidFill>
                <a:latin typeface="Amazon Ember Display"/>
                <a:ea typeface="+mn-ea"/>
                <a:cs typeface="+mn-cs"/>
              </a:rPr>
              <a:t>Application </a:t>
            </a:r>
            <a:br>
              <a:rPr lang="en-US" sz="1800" b="1" kern="1200" dirty="0">
                <a:solidFill>
                  <a:srgbClr val="F66C02"/>
                </a:solidFill>
                <a:latin typeface="Amazon Ember Display"/>
                <a:ea typeface="+mn-ea"/>
                <a:cs typeface="+mn-cs"/>
              </a:rPr>
            </a:br>
            <a:r>
              <a:rPr lang="en-US" sz="1800" b="1" kern="1200" dirty="0">
                <a:solidFill>
                  <a:srgbClr val="F66C02"/>
                </a:solidFill>
                <a:latin typeface="Amazon Ember Display"/>
                <a:ea typeface="+mn-ea"/>
                <a:cs typeface="+mn-cs"/>
              </a:rPr>
              <a:t>development team</a:t>
            </a:r>
          </a:p>
        </p:txBody>
      </p:sp>
      <p:grpSp>
        <p:nvGrpSpPr>
          <p:cNvPr id="135" name="Group 134">
            <a:extLst>
              <a:ext uri="{FF2B5EF4-FFF2-40B4-BE49-F238E27FC236}">
                <a16:creationId xmlns:a16="http://schemas.microsoft.com/office/drawing/2014/main" id="{E4B89852-A160-CB2B-D65D-85C7E3322657}"/>
              </a:ext>
            </a:extLst>
          </p:cNvPr>
          <p:cNvGrpSpPr>
            <a:grpSpLocks noChangeAspect="1"/>
          </p:cNvGrpSpPr>
          <p:nvPr/>
        </p:nvGrpSpPr>
        <p:grpSpPr>
          <a:xfrm>
            <a:off x="5293850" y="1614068"/>
            <a:ext cx="2321170" cy="1508760"/>
            <a:chOff x="7874769" y="2473703"/>
            <a:chExt cx="2762075" cy="1910593"/>
          </a:xfrm>
          <a:solidFill>
            <a:schemeClr val="accent4">
              <a:lumMod val="75000"/>
            </a:schemeClr>
          </a:solidFill>
        </p:grpSpPr>
        <p:sp>
          <p:nvSpPr>
            <p:cNvPr id="136" name="Rectangle 135">
              <a:extLst>
                <a:ext uri="{FF2B5EF4-FFF2-40B4-BE49-F238E27FC236}">
                  <a16:creationId xmlns:a16="http://schemas.microsoft.com/office/drawing/2014/main" id="{28E0AD16-1158-DA7C-4598-380B9BD266F6}"/>
                </a:ext>
              </a:extLst>
            </p:cNvPr>
            <p:cNvSpPr/>
            <p:nvPr/>
          </p:nvSpPr>
          <p:spPr>
            <a:xfrm>
              <a:off x="7874769" y="2473703"/>
              <a:ext cx="2762075" cy="19105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137" name="Graphic 136">
              <a:extLst>
                <a:ext uri="{FF2B5EF4-FFF2-40B4-BE49-F238E27FC236}">
                  <a16:creationId xmlns:a16="http://schemas.microsoft.com/office/drawing/2014/main" id="{C651833E-0310-8D3A-9302-E28C1A6999E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79444" y="2473703"/>
              <a:ext cx="1371600" cy="1371600"/>
            </a:xfrm>
            <a:prstGeom prst="rect">
              <a:avLst/>
            </a:prstGeom>
          </p:spPr>
        </p:pic>
        <p:pic>
          <p:nvPicPr>
            <p:cNvPr id="138" name="Graphic 137">
              <a:extLst>
                <a:ext uri="{FF2B5EF4-FFF2-40B4-BE49-F238E27FC236}">
                  <a16:creationId xmlns:a16="http://schemas.microsoft.com/office/drawing/2014/main" id="{F97C37F9-31CE-CF98-405B-1657571EEC3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74769" y="2909930"/>
              <a:ext cx="1371600" cy="1371600"/>
            </a:xfrm>
            <a:prstGeom prst="rect">
              <a:avLst/>
            </a:prstGeom>
          </p:spPr>
        </p:pic>
        <p:pic>
          <p:nvPicPr>
            <p:cNvPr id="139" name="Graphic 138">
              <a:extLst>
                <a:ext uri="{FF2B5EF4-FFF2-40B4-BE49-F238E27FC236}">
                  <a16:creationId xmlns:a16="http://schemas.microsoft.com/office/drawing/2014/main" id="{5FE3E2B0-C712-5EEB-F2D7-D3E3EC41CC1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65244" y="2882666"/>
              <a:ext cx="1371600" cy="1371600"/>
            </a:xfrm>
            <a:prstGeom prst="rect">
              <a:avLst/>
            </a:prstGeom>
          </p:spPr>
        </p:pic>
      </p:grpSp>
      <p:sp>
        <p:nvSpPr>
          <p:cNvPr id="140" name="TextBox 139">
            <a:extLst>
              <a:ext uri="{FF2B5EF4-FFF2-40B4-BE49-F238E27FC236}">
                <a16:creationId xmlns:a16="http://schemas.microsoft.com/office/drawing/2014/main" id="{488D29A8-89F0-EE0A-7B1E-C8D726930A7B}"/>
              </a:ext>
            </a:extLst>
          </p:cNvPr>
          <p:cNvSpPr txBox="1"/>
          <p:nvPr/>
        </p:nvSpPr>
        <p:spPr>
          <a:xfrm>
            <a:off x="5155118" y="3162520"/>
            <a:ext cx="2614498" cy="369332"/>
          </a:xfrm>
          <a:prstGeom prst="rect">
            <a:avLst/>
          </a:prstGeom>
          <a:noFill/>
        </p:spPr>
        <p:txBody>
          <a:bodyPr wrap="none" lIns="0" rIns="0" rtlCol="0">
            <a:spAutoFit/>
          </a:bodyPr>
          <a:lstStyle/>
          <a:p>
            <a:pPr algn="ctr" defTabSz="685800">
              <a:buClrTx/>
              <a:defRPr/>
            </a:pPr>
            <a:r>
              <a:rPr lang="en-US" sz="1800" b="1" kern="1200" dirty="0">
                <a:solidFill>
                  <a:srgbClr val="F66C02"/>
                </a:solidFill>
                <a:latin typeface="Amazon Ember Display"/>
                <a:ea typeface="+mn-ea"/>
                <a:cs typeface="+mn-cs"/>
              </a:rPr>
              <a:t>Infrastructure/ops team</a:t>
            </a:r>
          </a:p>
        </p:txBody>
      </p:sp>
    </p:spTree>
    <p:custDataLst>
      <p:tags r:id="rId1"/>
    </p:custDataLst>
    <p:extLst>
      <p:ext uri="{BB962C8B-B14F-4D97-AF65-F5344CB8AC3E}">
        <p14:creationId xmlns:p14="http://schemas.microsoft.com/office/powerpoint/2010/main" val="29694316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73749FC8-A085-7921-5A05-D2187307203A}"/>
              </a:ext>
            </a:extLst>
          </p:cNvPr>
          <p:cNvSpPr>
            <a:spLocks noGrp="1"/>
          </p:cNvSpPr>
          <p:nvPr>
            <p:ph type="title"/>
          </p:nvPr>
        </p:nvSpPr>
        <p:spPr/>
        <p:txBody>
          <a:bodyPr>
            <a:normAutofit fontScale="90000"/>
          </a:bodyPr>
          <a:lstStyle/>
          <a:p>
            <a:r>
              <a:rPr lang="en-US" dirty="0"/>
              <a:t>The operational model evolution</a:t>
            </a:r>
          </a:p>
        </p:txBody>
      </p:sp>
      <p:grpSp>
        <p:nvGrpSpPr>
          <p:cNvPr id="77" name="Group 76">
            <a:extLst>
              <a:ext uri="{FF2B5EF4-FFF2-40B4-BE49-F238E27FC236}">
                <a16:creationId xmlns:a16="http://schemas.microsoft.com/office/drawing/2014/main" id="{F2DCDFC3-4E74-EE95-CA1D-042C6F201B01}"/>
              </a:ext>
            </a:extLst>
          </p:cNvPr>
          <p:cNvGrpSpPr/>
          <p:nvPr/>
        </p:nvGrpSpPr>
        <p:grpSpPr>
          <a:xfrm>
            <a:off x="2751172" y="3128444"/>
            <a:ext cx="3592365" cy="1490335"/>
            <a:chOff x="3668228" y="3484689"/>
            <a:chExt cx="4789821" cy="1987113"/>
          </a:xfrm>
        </p:grpSpPr>
        <p:sp>
          <p:nvSpPr>
            <p:cNvPr id="7" name="TextBox 6">
              <a:extLst>
                <a:ext uri="{FF2B5EF4-FFF2-40B4-BE49-F238E27FC236}">
                  <a16:creationId xmlns:a16="http://schemas.microsoft.com/office/drawing/2014/main" id="{4674730D-E560-0D7D-B814-3B0F1AE81202}"/>
                </a:ext>
              </a:extLst>
            </p:cNvPr>
            <p:cNvSpPr txBox="1"/>
            <p:nvPr/>
          </p:nvSpPr>
          <p:spPr>
            <a:xfrm>
              <a:off x="3701109" y="4349504"/>
              <a:ext cx="910507" cy="307776"/>
            </a:xfrm>
            <a:prstGeom prst="rect">
              <a:avLst/>
            </a:prstGeom>
            <a:noFill/>
          </p:spPr>
          <p:txBody>
            <a:bodyPr wrap="none" lIns="0" rIns="0" rtlCol="0">
              <a:spAutoFit/>
            </a:bodyPr>
            <a:lstStyle/>
            <a:p>
              <a:pPr algn="ctr" defTabSz="685800">
                <a:buClrTx/>
                <a:defRPr/>
              </a:pPr>
              <a:r>
                <a:rPr lang="en-US" sz="900" b="1" kern="1200" dirty="0">
                  <a:solidFill>
                    <a:schemeClr val="tx1"/>
                  </a:solidFill>
                  <a:latin typeface="Amazon Ember Display"/>
                  <a:ea typeface="+mn-ea"/>
                  <a:cs typeface="+mn-cs"/>
                </a:rPr>
                <a:t>Amazon EKS</a:t>
              </a:r>
            </a:p>
          </p:txBody>
        </p:sp>
        <p:pic>
          <p:nvPicPr>
            <p:cNvPr id="9" name="Graphic 8">
              <a:extLst>
                <a:ext uri="{FF2B5EF4-FFF2-40B4-BE49-F238E27FC236}">
                  <a16:creationId xmlns:a16="http://schemas.microsoft.com/office/drawing/2014/main" id="{660A15BC-184E-2E80-1BC0-DE2E3925D8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0900" y="3913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04DB38D2-3318-127D-2229-8AB33EF9B660}"/>
                </a:ext>
              </a:extLst>
            </p:cNvPr>
            <p:cNvSpPr txBox="1"/>
            <p:nvPr/>
          </p:nvSpPr>
          <p:spPr>
            <a:xfrm>
              <a:off x="4985544" y="4349504"/>
              <a:ext cx="807913" cy="307776"/>
            </a:xfrm>
            <a:prstGeom prst="rect">
              <a:avLst/>
            </a:prstGeom>
            <a:noFill/>
          </p:spPr>
          <p:txBody>
            <a:bodyPr wrap="none" lIns="0" rIns="0" rtlCol="0">
              <a:spAutoFit/>
            </a:bodyPr>
            <a:lstStyle/>
            <a:p>
              <a:pPr algn="ctr" defTabSz="685800">
                <a:buClrTx/>
                <a:defRPr/>
              </a:pPr>
              <a:r>
                <a:rPr lang="en-US" sz="900" b="1" kern="1200" dirty="0">
                  <a:solidFill>
                    <a:schemeClr val="tx1"/>
                  </a:solidFill>
                  <a:latin typeface="Amazon Ember Display"/>
                  <a:ea typeface="+mn-ea"/>
                  <a:cs typeface="+mn-cs"/>
                </a:rPr>
                <a:t>Amazon S3</a:t>
              </a:r>
            </a:p>
          </p:txBody>
        </p:sp>
        <p:pic>
          <p:nvPicPr>
            <p:cNvPr id="12" name="Graphic 17">
              <a:extLst>
                <a:ext uri="{FF2B5EF4-FFF2-40B4-BE49-F238E27FC236}">
                  <a16:creationId xmlns:a16="http://schemas.microsoft.com/office/drawing/2014/main" id="{8AB901C7-87DB-B3FE-3EE9-54DC9EBAF5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1432" y="3913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ABE69977-8E92-0A3D-3C18-7E42C030C4FA}"/>
                </a:ext>
              </a:extLst>
            </p:cNvPr>
            <p:cNvSpPr txBox="1"/>
            <p:nvPr/>
          </p:nvSpPr>
          <p:spPr>
            <a:xfrm>
              <a:off x="6106916" y="4349504"/>
              <a:ext cx="906232" cy="307776"/>
            </a:xfrm>
            <a:prstGeom prst="rect">
              <a:avLst/>
            </a:prstGeom>
            <a:noFill/>
          </p:spPr>
          <p:txBody>
            <a:bodyPr wrap="none" lIns="0" rIns="0" rtlCol="0">
              <a:spAutoFit/>
            </a:bodyPr>
            <a:lstStyle/>
            <a:p>
              <a:pPr algn="ctr" defTabSz="685800">
                <a:buClrTx/>
                <a:defRPr/>
              </a:pPr>
              <a:r>
                <a:rPr lang="en-US" sz="900" b="1" kern="1200" dirty="0">
                  <a:solidFill>
                    <a:schemeClr val="tx1"/>
                  </a:solidFill>
                  <a:latin typeface="Amazon Ember Display"/>
                  <a:ea typeface="+mn-ea"/>
                  <a:cs typeface="+mn-cs"/>
                </a:rPr>
                <a:t>Amazon EBS</a:t>
              </a:r>
            </a:p>
          </p:txBody>
        </p:sp>
        <p:pic>
          <p:nvPicPr>
            <p:cNvPr id="18" name="Graphic 21">
              <a:extLst>
                <a:ext uri="{FF2B5EF4-FFF2-40B4-BE49-F238E27FC236}">
                  <a16:creationId xmlns:a16="http://schemas.microsoft.com/office/drawing/2014/main" id="{FFF75D5D-513F-F60B-1785-8DB568736E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1452" y="3913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CF121EE6-25F3-CF63-4BCB-266C93DDB679}"/>
                </a:ext>
              </a:extLst>
            </p:cNvPr>
            <p:cNvSpPr txBox="1"/>
            <p:nvPr/>
          </p:nvSpPr>
          <p:spPr>
            <a:xfrm>
              <a:off x="7182058" y="4349504"/>
              <a:ext cx="1275991" cy="307776"/>
            </a:xfrm>
            <a:prstGeom prst="rect">
              <a:avLst/>
            </a:prstGeom>
            <a:noFill/>
          </p:spPr>
          <p:txBody>
            <a:bodyPr wrap="none" lIns="0" rIns="0" rtlCol="0">
              <a:spAutoFit/>
            </a:bodyPr>
            <a:lstStyle/>
            <a:p>
              <a:pPr algn="ctr" defTabSz="685800">
                <a:buClrTx/>
                <a:defRPr/>
              </a:pPr>
              <a:r>
                <a:rPr lang="en-US" sz="900" b="1" kern="1200" dirty="0">
                  <a:solidFill>
                    <a:schemeClr val="tx1"/>
                  </a:solidFill>
                  <a:latin typeface="Amazon Ember Display"/>
                  <a:ea typeface="+mn-ea"/>
                  <a:cs typeface="+mn-cs"/>
                </a:rPr>
                <a:t>Amazon Route 53</a:t>
              </a:r>
            </a:p>
          </p:txBody>
        </p:sp>
        <p:pic>
          <p:nvPicPr>
            <p:cNvPr id="24" name="Graphic 22">
              <a:extLst>
                <a:ext uri="{FF2B5EF4-FFF2-40B4-BE49-F238E27FC236}">
                  <a16:creationId xmlns:a16="http://schemas.microsoft.com/office/drawing/2014/main" id="{928D1F90-ED73-0E1F-5167-6F3FF491E4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7763" y="473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B1BADA46-B9EE-87DC-BEE8-8EC03C8558A9}"/>
                </a:ext>
              </a:extLst>
            </p:cNvPr>
            <p:cNvSpPr txBox="1"/>
            <p:nvPr/>
          </p:nvSpPr>
          <p:spPr>
            <a:xfrm>
              <a:off x="3681876" y="5164026"/>
              <a:ext cx="948978" cy="307776"/>
            </a:xfrm>
            <a:prstGeom prst="rect">
              <a:avLst/>
            </a:prstGeom>
            <a:noFill/>
          </p:spPr>
          <p:txBody>
            <a:bodyPr wrap="none" lIns="0" rIns="0" rtlCol="0">
              <a:spAutoFit/>
            </a:bodyPr>
            <a:lstStyle/>
            <a:p>
              <a:pPr algn="ctr" defTabSz="685800">
                <a:buClrTx/>
                <a:defRPr/>
              </a:pPr>
              <a:r>
                <a:rPr lang="en-US" sz="900" b="1" kern="1200" dirty="0">
                  <a:solidFill>
                    <a:schemeClr val="tx1"/>
                  </a:solidFill>
                  <a:latin typeface="Amazon Ember Display"/>
                  <a:ea typeface="+mn-ea"/>
                  <a:cs typeface="+mn-cs"/>
                </a:rPr>
                <a:t>Amazon EMR</a:t>
              </a:r>
            </a:p>
          </p:txBody>
        </p:sp>
        <p:pic>
          <p:nvPicPr>
            <p:cNvPr id="27" name="Graphic 6">
              <a:extLst>
                <a:ext uri="{FF2B5EF4-FFF2-40B4-BE49-F238E27FC236}">
                  <a16:creationId xmlns:a16="http://schemas.microsoft.com/office/drawing/2014/main" id="{53FA13B2-CA90-1ABB-55F6-8F56EB2475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0900" y="473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A8B517E7-BD98-42AE-0683-FFD27D1498D4}"/>
                </a:ext>
              </a:extLst>
            </p:cNvPr>
            <p:cNvSpPr txBox="1"/>
            <p:nvPr/>
          </p:nvSpPr>
          <p:spPr>
            <a:xfrm>
              <a:off x="4926767" y="5164026"/>
              <a:ext cx="925468" cy="307776"/>
            </a:xfrm>
            <a:prstGeom prst="rect">
              <a:avLst/>
            </a:prstGeom>
            <a:noFill/>
          </p:spPr>
          <p:txBody>
            <a:bodyPr wrap="none" lIns="0" rIns="0" rtlCol="0">
              <a:spAutoFit/>
            </a:bodyPr>
            <a:lstStyle/>
            <a:p>
              <a:pPr algn="ctr" defTabSz="685800">
                <a:buClrTx/>
                <a:defRPr/>
              </a:pPr>
              <a:r>
                <a:rPr lang="en-US" sz="900" b="1" kern="1200" dirty="0">
                  <a:solidFill>
                    <a:schemeClr val="tx1"/>
                  </a:solidFill>
                  <a:latin typeface="Amazon Ember Display"/>
                  <a:ea typeface="+mn-ea"/>
                  <a:cs typeface="+mn-cs"/>
                </a:rPr>
                <a:t>Amazon RDS</a:t>
              </a:r>
            </a:p>
          </p:txBody>
        </p:sp>
        <p:pic>
          <p:nvPicPr>
            <p:cNvPr id="30" name="Graphic 21">
              <a:extLst>
                <a:ext uri="{FF2B5EF4-FFF2-40B4-BE49-F238E27FC236}">
                  <a16:creationId xmlns:a16="http://schemas.microsoft.com/office/drawing/2014/main" id="{7C9B0D9F-C1BB-0E37-4F60-9AC37EEC17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1432" y="473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93E665E2-7692-5D48-ECAC-898AE1D2F33D}"/>
                </a:ext>
              </a:extLst>
            </p:cNvPr>
            <p:cNvSpPr txBox="1"/>
            <p:nvPr/>
          </p:nvSpPr>
          <p:spPr>
            <a:xfrm>
              <a:off x="6148594" y="5164026"/>
              <a:ext cx="822876" cy="307776"/>
            </a:xfrm>
            <a:prstGeom prst="rect">
              <a:avLst/>
            </a:prstGeom>
            <a:noFill/>
          </p:spPr>
          <p:txBody>
            <a:bodyPr wrap="none" lIns="0" rIns="0" rtlCol="0">
              <a:spAutoFit/>
            </a:bodyPr>
            <a:lstStyle/>
            <a:p>
              <a:pPr algn="ctr" defTabSz="685800">
                <a:buClrTx/>
                <a:defRPr/>
              </a:pPr>
              <a:r>
                <a:rPr lang="en-US" sz="900" b="1" kern="1200" dirty="0">
                  <a:solidFill>
                    <a:schemeClr val="tx1"/>
                  </a:solidFill>
                  <a:latin typeface="Amazon Ember Display"/>
                  <a:ea typeface="+mn-ea"/>
                  <a:cs typeface="+mn-cs"/>
                </a:rPr>
                <a:t>ElastiCache</a:t>
              </a:r>
            </a:p>
          </p:txBody>
        </p:sp>
        <p:pic>
          <p:nvPicPr>
            <p:cNvPr id="37" name="Graphic 24">
              <a:extLst>
                <a:ext uri="{FF2B5EF4-FFF2-40B4-BE49-F238E27FC236}">
                  <a16:creationId xmlns:a16="http://schemas.microsoft.com/office/drawing/2014/main" id="{CA0821FA-43FC-6F45-C915-3513EB7604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91452" y="473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a:extLst>
                <a:ext uri="{FF2B5EF4-FFF2-40B4-BE49-F238E27FC236}">
                  <a16:creationId xmlns:a16="http://schemas.microsoft.com/office/drawing/2014/main" id="{C08DA0B3-B604-62F0-BD39-06130432DDFA}"/>
                </a:ext>
              </a:extLst>
            </p:cNvPr>
            <p:cNvSpPr txBox="1"/>
            <p:nvPr/>
          </p:nvSpPr>
          <p:spPr>
            <a:xfrm>
              <a:off x="7359454" y="5164026"/>
              <a:ext cx="921194" cy="307776"/>
            </a:xfrm>
            <a:prstGeom prst="rect">
              <a:avLst/>
            </a:prstGeom>
            <a:noFill/>
          </p:spPr>
          <p:txBody>
            <a:bodyPr wrap="none" lIns="0" rIns="0" rtlCol="0">
              <a:spAutoFit/>
            </a:bodyPr>
            <a:lstStyle/>
            <a:p>
              <a:pPr algn="ctr" defTabSz="685800">
                <a:buClrTx/>
                <a:defRPr/>
              </a:pPr>
              <a:r>
                <a:rPr lang="en-US" sz="900" b="1" kern="1200" dirty="0">
                  <a:solidFill>
                    <a:schemeClr val="tx1"/>
                  </a:solidFill>
                  <a:latin typeface="Amazon Ember Display"/>
                  <a:ea typeface="+mn-ea"/>
                  <a:cs typeface="+mn-cs"/>
                </a:rPr>
                <a:t>Amazon SNS</a:t>
              </a:r>
            </a:p>
          </p:txBody>
        </p:sp>
        <p:sp>
          <p:nvSpPr>
            <p:cNvPr id="39" name="TextBox 38">
              <a:extLst>
                <a:ext uri="{FF2B5EF4-FFF2-40B4-BE49-F238E27FC236}">
                  <a16:creationId xmlns:a16="http://schemas.microsoft.com/office/drawing/2014/main" id="{A18C036A-BF0C-FC14-08C1-103475C785F7}"/>
                </a:ext>
              </a:extLst>
            </p:cNvPr>
            <p:cNvSpPr txBox="1"/>
            <p:nvPr/>
          </p:nvSpPr>
          <p:spPr>
            <a:xfrm>
              <a:off x="4208925" y="3484689"/>
              <a:ext cx="3672002" cy="400109"/>
            </a:xfrm>
            <a:prstGeom prst="rect">
              <a:avLst/>
            </a:prstGeom>
            <a:noFill/>
          </p:spPr>
          <p:txBody>
            <a:bodyPr wrap="square">
              <a:spAutoFit/>
            </a:bodyPr>
            <a:lstStyle/>
            <a:p>
              <a:pPr algn="ctr" defTabSz="685800">
                <a:buClrTx/>
                <a:defRPr/>
              </a:pPr>
              <a:r>
                <a:rPr lang="en-US" sz="1350" b="1" kern="12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rPr>
                <a:t>The Infrastructure Layer</a:t>
              </a:r>
              <a:endParaRPr lang="en-US" sz="1350" kern="1200" dirty="0">
                <a:solidFill>
                  <a:schemeClr val="tx1"/>
                </a:solidFill>
                <a:latin typeface="Amazon Ember Display"/>
                <a:ea typeface="+mn-ea"/>
                <a:cs typeface="+mn-cs"/>
              </a:endParaRPr>
            </a:p>
          </p:txBody>
        </p:sp>
        <p:cxnSp>
          <p:nvCxnSpPr>
            <p:cNvPr id="40" name="Straight Connector 39">
              <a:extLst>
                <a:ext uri="{FF2B5EF4-FFF2-40B4-BE49-F238E27FC236}">
                  <a16:creationId xmlns:a16="http://schemas.microsoft.com/office/drawing/2014/main" id="{9A215446-8241-7E03-E003-FCD5EDD51D4E}"/>
                </a:ext>
              </a:extLst>
            </p:cNvPr>
            <p:cNvCxnSpPr>
              <a:cxnSpLocks/>
            </p:cNvCxnSpPr>
            <p:nvPr/>
          </p:nvCxnSpPr>
          <p:spPr>
            <a:xfrm>
              <a:off x="3668228" y="3840662"/>
              <a:ext cx="4753399"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81F1179-1866-7EA0-C376-40923CDBE73D}"/>
              </a:ext>
            </a:extLst>
          </p:cNvPr>
          <p:cNvSpPr txBox="1"/>
          <p:nvPr/>
        </p:nvSpPr>
        <p:spPr>
          <a:xfrm>
            <a:off x="3152630" y="1015664"/>
            <a:ext cx="2754002" cy="300082"/>
          </a:xfrm>
          <a:prstGeom prst="rect">
            <a:avLst/>
          </a:prstGeom>
          <a:noFill/>
        </p:spPr>
        <p:txBody>
          <a:bodyPr wrap="square">
            <a:spAutoFit/>
          </a:bodyPr>
          <a:lstStyle/>
          <a:p>
            <a:pPr algn="ctr" defTabSz="685800">
              <a:buClrTx/>
              <a:defRPr/>
            </a:pPr>
            <a:r>
              <a:rPr lang="en-US" sz="1350" b="1" kern="12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rPr>
              <a:t>The Application Layer</a:t>
            </a:r>
            <a:endParaRPr lang="en-US" sz="1350" kern="1200" dirty="0">
              <a:solidFill>
                <a:schemeClr val="tx1"/>
              </a:solidFill>
              <a:latin typeface="Amazon Ember Display"/>
              <a:ea typeface="+mn-ea"/>
              <a:cs typeface="+mn-cs"/>
            </a:endParaRPr>
          </a:p>
        </p:txBody>
      </p:sp>
      <p:cxnSp>
        <p:nvCxnSpPr>
          <p:cNvPr id="44" name="Straight Connector 43">
            <a:extLst>
              <a:ext uri="{FF2B5EF4-FFF2-40B4-BE49-F238E27FC236}">
                <a16:creationId xmlns:a16="http://schemas.microsoft.com/office/drawing/2014/main" id="{F7F2D71B-A6D4-5D9B-7729-99F85A38EC78}"/>
              </a:ext>
            </a:extLst>
          </p:cNvPr>
          <p:cNvCxnSpPr>
            <a:cxnSpLocks/>
          </p:cNvCxnSpPr>
          <p:nvPr/>
        </p:nvCxnSpPr>
        <p:spPr>
          <a:xfrm>
            <a:off x="2747107" y="1282644"/>
            <a:ext cx="3565049"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Graphic 45">
            <a:extLst>
              <a:ext uri="{FF2B5EF4-FFF2-40B4-BE49-F238E27FC236}">
                <a16:creationId xmlns:a16="http://schemas.microsoft.com/office/drawing/2014/main" id="{11B49099-E8E4-6B5B-F007-1F046DFC2D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2805069" y="1344980"/>
            <a:ext cx="809080" cy="809080"/>
          </a:xfrm>
          <a:prstGeom prst="rect">
            <a:avLst/>
          </a:prstGeom>
        </p:spPr>
      </p:pic>
      <p:pic>
        <p:nvPicPr>
          <p:cNvPr id="47" name="Graphic 46">
            <a:extLst>
              <a:ext uri="{FF2B5EF4-FFF2-40B4-BE49-F238E27FC236}">
                <a16:creationId xmlns:a16="http://schemas.microsoft.com/office/drawing/2014/main" id="{6C8339D8-AA66-14CC-E0A4-123BBB5EEB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3673055" y="1344980"/>
            <a:ext cx="809080" cy="809080"/>
          </a:xfrm>
          <a:prstGeom prst="rect">
            <a:avLst/>
          </a:prstGeom>
        </p:spPr>
      </p:pic>
      <p:pic>
        <p:nvPicPr>
          <p:cNvPr id="53" name="Graphic 52">
            <a:extLst>
              <a:ext uri="{FF2B5EF4-FFF2-40B4-BE49-F238E27FC236}">
                <a16:creationId xmlns:a16="http://schemas.microsoft.com/office/drawing/2014/main" id="{9099079C-3C99-7C7F-29A8-C0151BD303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4541041" y="1344980"/>
            <a:ext cx="809080" cy="809080"/>
          </a:xfrm>
          <a:prstGeom prst="rect">
            <a:avLst/>
          </a:prstGeom>
        </p:spPr>
      </p:pic>
      <p:pic>
        <p:nvPicPr>
          <p:cNvPr id="55" name="Graphic 54">
            <a:extLst>
              <a:ext uri="{FF2B5EF4-FFF2-40B4-BE49-F238E27FC236}">
                <a16:creationId xmlns:a16="http://schemas.microsoft.com/office/drawing/2014/main" id="{2B4FB018-DCFD-8A50-86DF-ECC1A714FC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5409028" y="1344980"/>
            <a:ext cx="809080" cy="809080"/>
          </a:xfrm>
          <a:prstGeom prst="rect">
            <a:avLst/>
          </a:prstGeom>
        </p:spPr>
      </p:pic>
      <p:sp>
        <p:nvSpPr>
          <p:cNvPr id="75" name="Rectangle 74">
            <a:extLst>
              <a:ext uri="{FF2B5EF4-FFF2-40B4-BE49-F238E27FC236}">
                <a16:creationId xmlns:a16="http://schemas.microsoft.com/office/drawing/2014/main" id="{D075BE95-7B6D-5F31-5B52-7BF0F0BBB46F}"/>
              </a:ext>
            </a:extLst>
          </p:cNvPr>
          <p:cNvSpPr/>
          <p:nvPr/>
        </p:nvSpPr>
        <p:spPr>
          <a:xfrm>
            <a:off x="7324970" y="3266917"/>
            <a:ext cx="1306647" cy="381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err="1">
                <a:solidFill>
                  <a:schemeClr val="tx1"/>
                </a:solidFill>
                <a:latin typeface="Amazon Ember Display"/>
              </a:rPr>
              <a:t>IaC</a:t>
            </a:r>
            <a:r>
              <a:rPr lang="en-US" sz="1350" kern="1200" dirty="0">
                <a:solidFill>
                  <a:schemeClr val="tx1"/>
                </a:solidFill>
                <a:latin typeface="Amazon Ember Display"/>
              </a:rPr>
              <a:t> tools and processes</a:t>
            </a:r>
          </a:p>
        </p:txBody>
      </p:sp>
      <p:sp>
        <p:nvSpPr>
          <p:cNvPr id="76" name="Rectangle 75">
            <a:extLst>
              <a:ext uri="{FF2B5EF4-FFF2-40B4-BE49-F238E27FC236}">
                <a16:creationId xmlns:a16="http://schemas.microsoft.com/office/drawing/2014/main" id="{8AFA8FE1-7C69-9DAF-0418-856AD341D081}"/>
              </a:ext>
            </a:extLst>
          </p:cNvPr>
          <p:cNvSpPr/>
          <p:nvPr/>
        </p:nvSpPr>
        <p:spPr>
          <a:xfrm>
            <a:off x="556786" y="2283737"/>
            <a:ext cx="1306647" cy="381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schemeClr val="tx1"/>
                </a:solidFill>
                <a:latin typeface="Amazon Ember Display"/>
              </a:rPr>
              <a:t>CI/CD tools and processes</a:t>
            </a:r>
          </a:p>
        </p:txBody>
      </p:sp>
      <p:grpSp>
        <p:nvGrpSpPr>
          <p:cNvPr id="82" name="Group 81">
            <a:extLst>
              <a:ext uri="{FF2B5EF4-FFF2-40B4-BE49-F238E27FC236}">
                <a16:creationId xmlns:a16="http://schemas.microsoft.com/office/drawing/2014/main" id="{B0C418CE-20B5-B4AD-F482-58BE79CADDE5}"/>
              </a:ext>
            </a:extLst>
          </p:cNvPr>
          <p:cNvGrpSpPr/>
          <p:nvPr/>
        </p:nvGrpSpPr>
        <p:grpSpPr>
          <a:xfrm>
            <a:off x="527260" y="983447"/>
            <a:ext cx="1371600" cy="891540"/>
            <a:chOff x="1816520" y="2473703"/>
            <a:chExt cx="2762075" cy="1910593"/>
          </a:xfrm>
        </p:grpSpPr>
        <p:sp>
          <p:nvSpPr>
            <p:cNvPr id="84" name="Rectangle 83">
              <a:extLst>
                <a:ext uri="{FF2B5EF4-FFF2-40B4-BE49-F238E27FC236}">
                  <a16:creationId xmlns:a16="http://schemas.microsoft.com/office/drawing/2014/main" id="{1406D748-7604-8049-2E9F-A4362E0FF4F8}"/>
                </a:ext>
              </a:extLst>
            </p:cNvPr>
            <p:cNvSpPr/>
            <p:nvPr/>
          </p:nvSpPr>
          <p:spPr>
            <a:xfrm>
              <a:off x="1816520" y="2473703"/>
              <a:ext cx="2762075" cy="191059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85" name="Graphic 84">
              <a:extLst>
                <a:ext uri="{FF2B5EF4-FFF2-40B4-BE49-F238E27FC236}">
                  <a16:creationId xmlns:a16="http://schemas.microsoft.com/office/drawing/2014/main" id="{A3407F1D-B676-4566-BF6E-18239A0D254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21195" y="2473703"/>
              <a:ext cx="1371600" cy="1371600"/>
            </a:xfrm>
            <a:prstGeom prst="rect">
              <a:avLst/>
            </a:prstGeom>
          </p:spPr>
        </p:pic>
        <p:pic>
          <p:nvPicPr>
            <p:cNvPr id="86" name="Graphic 85">
              <a:extLst>
                <a:ext uri="{FF2B5EF4-FFF2-40B4-BE49-F238E27FC236}">
                  <a16:creationId xmlns:a16="http://schemas.microsoft.com/office/drawing/2014/main" id="{8B01E51B-1A7A-DE83-1AF7-415D64E1F26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816520" y="2909930"/>
              <a:ext cx="1371600" cy="1371600"/>
            </a:xfrm>
            <a:prstGeom prst="rect">
              <a:avLst/>
            </a:prstGeom>
          </p:spPr>
        </p:pic>
        <p:pic>
          <p:nvPicPr>
            <p:cNvPr id="87" name="Graphic 86">
              <a:extLst>
                <a:ext uri="{FF2B5EF4-FFF2-40B4-BE49-F238E27FC236}">
                  <a16:creationId xmlns:a16="http://schemas.microsoft.com/office/drawing/2014/main" id="{70000F04-E2CD-209C-C05A-DFB2FDCFB7C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206995" y="2882666"/>
              <a:ext cx="1371600" cy="1371600"/>
            </a:xfrm>
            <a:prstGeom prst="rect">
              <a:avLst/>
            </a:prstGeom>
          </p:spPr>
        </p:pic>
      </p:grpSp>
      <p:sp>
        <p:nvSpPr>
          <p:cNvPr id="83" name="TextBox 82">
            <a:extLst>
              <a:ext uri="{FF2B5EF4-FFF2-40B4-BE49-F238E27FC236}">
                <a16:creationId xmlns:a16="http://schemas.microsoft.com/office/drawing/2014/main" id="{29E683C6-EAD1-65F2-556B-C40BB134C9BB}"/>
              </a:ext>
            </a:extLst>
          </p:cNvPr>
          <p:cNvSpPr txBox="1"/>
          <p:nvPr/>
        </p:nvSpPr>
        <p:spPr>
          <a:xfrm>
            <a:off x="509688" y="1866664"/>
            <a:ext cx="1367362" cy="461665"/>
          </a:xfrm>
          <a:prstGeom prst="rect">
            <a:avLst/>
          </a:prstGeom>
          <a:noFill/>
        </p:spPr>
        <p:txBody>
          <a:bodyPr wrap="none" lIns="0" rIns="0" rtlCol="0">
            <a:spAutoFit/>
          </a:bodyPr>
          <a:lstStyle/>
          <a:p>
            <a:pPr algn="ctr" defTabSz="685800">
              <a:buClrTx/>
              <a:defRPr/>
            </a:pPr>
            <a:r>
              <a:rPr lang="en-US" sz="1200" b="1" kern="1200" dirty="0">
                <a:solidFill>
                  <a:srgbClr val="F66C02"/>
                </a:solidFill>
                <a:latin typeface="Amazon Ember Display"/>
                <a:ea typeface="+mn-ea"/>
                <a:cs typeface="+mn-cs"/>
              </a:rPr>
              <a:t>Application </a:t>
            </a:r>
            <a:br>
              <a:rPr lang="en-US" sz="1200" b="1" kern="1200" dirty="0">
                <a:solidFill>
                  <a:srgbClr val="F66C02"/>
                </a:solidFill>
                <a:latin typeface="Amazon Ember Display"/>
                <a:ea typeface="+mn-ea"/>
                <a:cs typeface="+mn-cs"/>
              </a:rPr>
            </a:br>
            <a:r>
              <a:rPr lang="en-US" sz="1200" b="1" kern="1200" dirty="0">
                <a:solidFill>
                  <a:srgbClr val="F66C02"/>
                </a:solidFill>
                <a:latin typeface="Amazon Ember Display"/>
                <a:ea typeface="+mn-ea"/>
                <a:cs typeface="+mn-cs"/>
              </a:rPr>
              <a:t>development team</a:t>
            </a:r>
          </a:p>
        </p:txBody>
      </p:sp>
      <p:grpSp>
        <p:nvGrpSpPr>
          <p:cNvPr id="89" name="Group 88">
            <a:extLst>
              <a:ext uri="{FF2B5EF4-FFF2-40B4-BE49-F238E27FC236}">
                <a16:creationId xmlns:a16="http://schemas.microsoft.com/office/drawing/2014/main" id="{214F7984-0538-E356-4A0A-BBF98DBB6CD7}"/>
              </a:ext>
            </a:extLst>
          </p:cNvPr>
          <p:cNvGrpSpPr/>
          <p:nvPr/>
        </p:nvGrpSpPr>
        <p:grpSpPr>
          <a:xfrm>
            <a:off x="7296074" y="3719221"/>
            <a:ext cx="1371600" cy="891540"/>
            <a:chOff x="7874769" y="2473703"/>
            <a:chExt cx="2762075" cy="1910593"/>
          </a:xfrm>
          <a:solidFill>
            <a:schemeClr val="accent4">
              <a:lumMod val="75000"/>
            </a:schemeClr>
          </a:solidFill>
        </p:grpSpPr>
        <p:sp>
          <p:nvSpPr>
            <p:cNvPr id="91" name="Rectangle 90">
              <a:extLst>
                <a:ext uri="{FF2B5EF4-FFF2-40B4-BE49-F238E27FC236}">
                  <a16:creationId xmlns:a16="http://schemas.microsoft.com/office/drawing/2014/main" id="{48BF0024-225C-8112-A00F-85C72B600112}"/>
                </a:ext>
              </a:extLst>
            </p:cNvPr>
            <p:cNvSpPr/>
            <p:nvPr/>
          </p:nvSpPr>
          <p:spPr>
            <a:xfrm>
              <a:off x="7874769" y="2473703"/>
              <a:ext cx="2762075" cy="19105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92" name="Graphic 91">
              <a:extLst>
                <a:ext uri="{FF2B5EF4-FFF2-40B4-BE49-F238E27FC236}">
                  <a16:creationId xmlns:a16="http://schemas.microsoft.com/office/drawing/2014/main" id="{F74F748A-8739-D2E9-9B6D-96549DDD5FC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579444" y="2473703"/>
              <a:ext cx="1371600" cy="1371600"/>
            </a:xfrm>
            <a:prstGeom prst="rect">
              <a:avLst/>
            </a:prstGeom>
          </p:spPr>
        </p:pic>
        <p:pic>
          <p:nvPicPr>
            <p:cNvPr id="93" name="Graphic 92">
              <a:extLst>
                <a:ext uri="{FF2B5EF4-FFF2-40B4-BE49-F238E27FC236}">
                  <a16:creationId xmlns:a16="http://schemas.microsoft.com/office/drawing/2014/main" id="{A519B854-79C8-4DA0-D5FF-6830259864A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874769" y="2909930"/>
              <a:ext cx="1371600" cy="1371600"/>
            </a:xfrm>
            <a:prstGeom prst="rect">
              <a:avLst/>
            </a:prstGeom>
          </p:spPr>
        </p:pic>
        <p:pic>
          <p:nvPicPr>
            <p:cNvPr id="94" name="Graphic 93">
              <a:extLst>
                <a:ext uri="{FF2B5EF4-FFF2-40B4-BE49-F238E27FC236}">
                  <a16:creationId xmlns:a16="http://schemas.microsoft.com/office/drawing/2014/main" id="{3DE9A13C-5167-25F5-84CD-904A7F8F530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265244" y="2882666"/>
              <a:ext cx="1371600" cy="1371600"/>
            </a:xfrm>
            <a:prstGeom prst="rect">
              <a:avLst/>
            </a:prstGeom>
          </p:spPr>
        </p:pic>
      </p:grpSp>
      <p:sp>
        <p:nvSpPr>
          <p:cNvPr id="90" name="TextBox 89">
            <a:extLst>
              <a:ext uri="{FF2B5EF4-FFF2-40B4-BE49-F238E27FC236}">
                <a16:creationId xmlns:a16="http://schemas.microsoft.com/office/drawing/2014/main" id="{30F1B747-99E7-45ED-6733-7F63533ED8B3}"/>
              </a:ext>
            </a:extLst>
          </p:cNvPr>
          <p:cNvSpPr txBox="1"/>
          <p:nvPr/>
        </p:nvSpPr>
        <p:spPr>
          <a:xfrm>
            <a:off x="7074730" y="4602438"/>
            <a:ext cx="1744068" cy="276999"/>
          </a:xfrm>
          <a:prstGeom prst="rect">
            <a:avLst/>
          </a:prstGeom>
          <a:noFill/>
        </p:spPr>
        <p:txBody>
          <a:bodyPr wrap="none" lIns="0" rIns="0" rtlCol="0">
            <a:spAutoFit/>
          </a:bodyPr>
          <a:lstStyle/>
          <a:p>
            <a:pPr algn="ctr" defTabSz="685800">
              <a:buClrTx/>
              <a:defRPr/>
            </a:pPr>
            <a:r>
              <a:rPr lang="en-US" sz="1200" b="1" kern="1200" dirty="0">
                <a:solidFill>
                  <a:srgbClr val="F66C02"/>
                </a:solidFill>
                <a:latin typeface="Amazon Ember Display"/>
                <a:ea typeface="+mn-ea"/>
                <a:cs typeface="+mn-cs"/>
              </a:rPr>
              <a:t>Infrastructure/ops team</a:t>
            </a:r>
          </a:p>
        </p:txBody>
      </p:sp>
      <p:cxnSp>
        <p:nvCxnSpPr>
          <p:cNvPr id="3" name="Straight Connector 2">
            <a:extLst>
              <a:ext uri="{FF2B5EF4-FFF2-40B4-BE49-F238E27FC236}">
                <a16:creationId xmlns:a16="http://schemas.microsoft.com/office/drawing/2014/main" id="{4A981E84-8F90-D7F4-B0FF-FC0743CCA794}"/>
              </a:ext>
            </a:extLst>
          </p:cNvPr>
          <p:cNvCxnSpPr>
            <a:cxnSpLocks/>
          </p:cNvCxnSpPr>
          <p:nvPr/>
        </p:nvCxnSpPr>
        <p:spPr>
          <a:xfrm>
            <a:off x="1217746" y="2844265"/>
            <a:ext cx="7170671" cy="0"/>
          </a:xfrm>
          <a:prstGeom prst="line">
            <a:avLst/>
          </a:prstGeom>
          <a:ln w="1905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95029273-57AA-0F2E-7B7E-0B3C03CF937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945823" y="3449078"/>
            <a:ext cx="342901" cy="342901"/>
          </a:xfrm>
          <a:prstGeom prst="rect">
            <a:avLst/>
          </a:prstGeom>
        </p:spPr>
      </p:pic>
    </p:spTree>
    <p:custDataLst>
      <p:tags r:id="rId1"/>
    </p:custDataLst>
    <p:extLst>
      <p:ext uri="{BB962C8B-B14F-4D97-AF65-F5344CB8AC3E}">
        <p14:creationId xmlns:p14="http://schemas.microsoft.com/office/powerpoint/2010/main" val="38122042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73749FC8-A085-7921-5A05-D2187307203A}"/>
              </a:ext>
            </a:extLst>
          </p:cNvPr>
          <p:cNvSpPr>
            <a:spLocks noGrp="1"/>
          </p:cNvSpPr>
          <p:nvPr>
            <p:ph type="title"/>
          </p:nvPr>
        </p:nvSpPr>
        <p:spPr/>
        <p:txBody>
          <a:bodyPr>
            <a:normAutofit fontScale="90000"/>
          </a:bodyPr>
          <a:lstStyle/>
          <a:p>
            <a:r>
              <a:rPr lang="en-US" dirty="0"/>
              <a:t>The operational model evolution</a:t>
            </a:r>
          </a:p>
        </p:txBody>
      </p:sp>
      <p:grpSp>
        <p:nvGrpSpPr>
          <p:cNvPr id="81" name="Group 80">
            <a:extLst>
              <a:ext uri="{FF2B5EF4-FFF2-40B4-BE49-F238E27FC236}">
                <a16:creationId xmlns:a16="http://schemas.microsoft.com/office/drawing/2014/main" id="{17487AB4-FC27-E65F-438E-10CD64106EAC}"/>
              </a:ext>
            </a:extLst>
          </p:cNvPr>
          <p:cNvGrpSpPr/>
          <p:nvPr/>
        </p:nvGrpSpPr>
        <p:grpSpPr>
          <a:xfrm>
            <a:off x="5365733" y="2376963"/>
            <a:ext cx="1567998" cy="557825"/>
            <a:chOff x="7154308" y="3169284"/>
            <a:chExt cx="2090664" cy="743766"/>
          </a:xfrm>
        </p:grpSpPr>
        <p:sp>
          <p:nvSpPr>
            <p:cNvPr id="4" name="TextBox 3">
              <a:extLst>
                <a:ext uri="{FF2B5EF4-FFF2-40B4-BE49-F238E27FC236}">
                  <a16:creationId xmlns:a16="http://schemas.microsoft.com/office/drawing/2014/main" id="{4AD2775B-4FEB-7ABE-2618-BF32EDAF707C}"/>
                </a:ext>
              </a:extLst>
            </p:cNvPr>
            <p:cNvSpPr txBox="1"/>
            <p:nvPr/>
          </p:nvSpPr>
          <p:spPr>
            <a:xfrm>
              <a:off x="7154308" y="3605274"/>
              <a:ext cx="910507" cy="307776"/>
            </a:xfrm>
            <a:prstGeom prst="rect">
              <a:avLst/>
            </a:prstGeom>
            <a:noFill/>
          </p:spPr>
          <p:txBody>
            <a:bodyPr wrap="none" lIns="0" rIns="0" rtlCol="0">
              <a:spAutoFit/>
            </a:bodyPr>
            <a:lstStyle/>
            <a:p>
              <a:pPr algn="ctr" defTabSz="685800">
                <a:buClrTx/>
                <a:defRPr/>
              </a:pPr>
              <a:r>
                <a:rPr lang="en-US" sz="900" b="1" kern="1200" dirty="0">
                  <a:solidFill>
                    <a:schemeClr val="tx1"/>
                  </a:solidFill>
                  <a:latin typeface="Amazon Ember Display"/>
                  <a:ea typeface="+mn-ea"/>
                  <a:cs typeface="+mn-cs"/>
                </a:rPr>
                <a:t>Amazon EKS</a:t>
              </a:r>
            </a:p>
          </p:txBody>
        </p:sp>
        <p:pic>
          <p:nvPicPr>
            <p:cNvPr id="5" name="Graphic 8">
              <a:extLst>
                <a:ext uri="{FF2B5EF4-FFF2-40B4-BE49-F238E27FC236}">
                  <a16:creationId xmlns:a16="http://schemas.microsoft.com/office/drawing/2014/main" id="{03EA6718-AF56-638D-277B-F3707F159D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4443" y="3169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632FA1EA-F518-2EB2-BE41-4BADC5C355CC}"/>
                </a:ext>
              </a:extLst>
            </p:cNvPr>
            <p:cNvSpPr txBox="1"/>
            <p:nvPr/>
          </p:nvSpPr>
          <p:spPr>
            <a:xfrm>
              <a:off x="8437059" y="3605274"/>
              <a:ext cx="807913" cy="307776"/>
            </a:xfrm>
            <a:prstGeom prst="rect">
              <a:avLst/>
            </a:prstGeom>
            <a:noFill/>
          </p:spPr>
          <p:txBody>
            <a:bodyPr wrap="none" lIns="0" rIns="0" rtlCol="0">
              <a:spAutoFit/>
            </a:bodyPr>
            <a:lstStyle/>
            <a:p>
              <a:pPr algn="ctr" defTabSz="685800">
                <a:buClrTx/>
                <a:defRPr/>
              </a:pPr>
              <a:r>
                <a:rPr lang="en-US" sz="900" b="1" kern="1200" dirty="0">
                  <a:solidFill>
                    <a:schemeClr val="tx1"/>
                  </a:solidFill>
                  <a:latin typeface="Amazon Ember Display"/>
                  <a:ea typeface="+mn-ea"/>
                  <a:cs typeface="+mn-cs"/>
                </a:rPr>
                <a:t>Amazon S3</a:t>
              </a:r>
            </a:p>
          </p:txBody>
        </p:sp>
      </p:grpSp>
      <p:grpSp>
        <p:nvGrpSpPr>
          <p:cNvPr id="80" name="Group 79">
            <a:extLst>
              <a:ext uri="{FF2B5EF4-FFF2-40B4-BE49-F238E27FC236}">
                <a16:creationId xmlns:a16="http://schemas.microsoft.com/office/drawing/2014/main" id="{C0F4DDFF-9652-03F3-F181-930B8BAFDD61}"/>
              </a:ext>
            </a:extLst>
          </p:cNvPr>
          <p:cNvGrpSpPr/>
          <p:nvPr/>
        </p:nvGrpSpPr>
        <p:grpSpPr>
          <a:xfrm>
            <a:off x="7152652" y="2376963"/>
            <a:ext cx="1762547" cy="557825"/>
            <a:chOff x="9536870" y="3169284"/>
            <a:chExt cx="2350063" cy="743766"/>
          </a:xfrm>
        </p:grpSpPr>
        <p:pic>
          <p:nvPicPr>
            <p:cNvPr id="11" name="Graphic 17">
              <a:extLst>
                <a:ext uri="{FF2B5EF4-FFF2-40B4-BE49-F238E27FC236}">
                  <a16:creationId xmlns:a16="http://schemas.microsoft.com/office/drawing/2014/main" id="{55B1836E-23E9-FE20-D4A9-564434DA2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7925" y="3169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94383680-CB02-7012-4BD4-5AEA5B28B494}"/>
                </a:ext>
              </a:extLst>
            </p:cNvPr>
            <p:cNvSpPr txBox="1"/>
            <p:nvPr/>
          </p:nvSpPr>
          <p:spPr>
            <a:xfrm>
              <a:off x="9536870" y="3605274"/>
              <a:ext cx="906232" cy="307776"/>
            </a:xfrm>
            <a:prstGeom prst="rect">
              <a:avLst/>
            </a:prstGeom>
            <a:noFill/>
          </p:spPr>
          <p:txBody>
            <a:bodyPr wrap="none" lIns="0" rIns="0" rtlCol="0">
              <a:spAutoFit/>
            </a:bodyPr>
            <a:lstStyle/>
            <a:p>
              <a:pPr algn="ctr" defTabSz="685800">
                <a:buClrTx/>
                <a:defRPr/>
              </a:pPr>
              <a:r>
                <a:rPr lang="en-US" sz="900" b="1" kern="1200" dirty="0">
                  <a:solidFill>
                    <a:schemeClr val="tx1"/>
                  </a:solidFill>
                  <a:latin typeface="Amazon Ember Display"/>
                  <a:ea typeface="+mn-ea"/>
                  <a:cs typeface="+mn-cs"/>
                </a:rPr>
                <a:t>Amazon EBS</a:t>
              </a:r>
            </a:p>
          </p:txBody>
        </p:sp>
        <p:pic>
          <p:nvPicPr>
            <p:cNvPr id="15" name="Graphic 21">
              <a:extLst>
                <a:ext uri="{FF2B5EF4-FFF2-40B4-BE49-F238E27FC236}">
                  <a16:creationId xmlns:a16="http://schemas.microsoft.com/office/drawing/2014/main" id="{56EAD030-5AC1-F00B-AD08-439455731A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1406" y="3169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BDA67ED3-B126-BFB7-E7C6-7F56B137BD67}"/>
                </a:ext>
              </a:extLst>
            </p:cNvPr>
            <p:cNvSpPr txBox="1"/>
            <p:nvPr/>
          </p:nvSpPr>
          <p:spPr>
            <a:xfrm>
              <a:off x="10613079" y="3605274"/>
              <a:ext cx="1273854" cy="307776"/>
            </a:xfrm>
            <a:prstGeom prst="rect">
              <a:avLst/>
            </a:prstGeom>
            <a:noFill/>
          </p:spPr>
          <p:txBody>
            <a:bodyPr wrap="none" lIns="0" rIns="0" rtlCol="0">
              <a:spAutoFit/>
            </a:bodyPr>
            <a:lstStyle/>
            <a:p>
              <a:pPr algn="ctr" defTabSz="685800">
                <a:buClrTx/>
                <a:defRPr/>
              </a:pPr>
              <a:r>
                <a:rPr lang="en-US" sz="900" b="1" kern="1200" dirty="0">
                  <a:solidFill>
                    <a:schemeClr val="tx1"/>
                  </a:solidFill>
                  <a:latin typeface="Amazon Ember Display"/>
                  <a:ea typeface="+mn-ea"/>
                  <a:cs typeface="+mn-cs"/>
                </a:rPr>
                <a:t>Amazon Route 53</a:t>
              </a:r>
            </a:p>
          </p:txBody>
        </p:sp>
      </p:grpSp>
      <p:grpSp>
        <p:nvGrpSpPr>
          <p:cNvPr id="82" name="Group 81">
            <a:extLst>
              <a:ext uri="{FF2B5EF4-FFF2-40B4-BE49-F238E27FC236}">
                <a16:creationId xmlns:a16="http://schemas.microsoft.com/office/drawing/2014/main" id="{43A04B12-0F30-4766-A006-1DBE7999D6AE}"/>
              </a:ext>
            </a:extLst>
          </p:cNvPr>
          <p:cNvGrpSpPr/>
          <p:nvPr/>
        </p:nvGrpSpPr>
        <p:grpSpPr>
          <a:xfrm>
            <a:off x="5333069" y="2991138"/>
            <a:ext cx="1628572" cy="554542"/>
            <a:chOff x="7110760" y="3988184"/>
            <a:chExt cx="2171429" cy="739389"/>
          </a:xfrm>
        </p:grpSpPr>
        <p:pic>
          <p:nvPicPr>
            <p:cNvPr id="17" name="Graphic 22">
              <a:extLst>
                <a:ext uri="{FF2B5EF4-FFF2-40B4-BE49-F238E27FC236}">
                  <a16:creationId xmlns:a16="http://schemas.microsoft.com/office/drawing/2014/main" id="{ED2EB321-21DF-2147-F67C-4F57C35E17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7717" y="39881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D8623931-EA37-88E5-DF8C-5906990B100A}"/>
                </a:ext>
              </a:extLst>
            </p:cNvPr>
            <p:cNvSpPr txBox="1"/>
            <p:nvPr/>
          </p:nvSpPr>
          <p:spPr>
            <a:xfrm>
              <a:off x="7110760" y="4419797"/>
              <a:ext cx="951116" cy="307776"/>
            </a:xfrm>
            <a:prstGeom prst="rect">
              <a:avLst/>
            </a:prstGeom>
            <a:noFill/>
          </p:spPr>
          <p:txBody>
            <a:bodyPr wrap="none" lIns="0" rIns="0" rtlCol="0">
              <a:spAutoFit/>
            </a:bodyPr>
            <a:lstStyle/>
            <a:p>
              <a:pPr algn="ctr" defTabSz="685800">
                <a:buClrTx/>
                <a:defRPr/>
              </a:pPr>
              <a:r>
                <a:rPr lang="en-US" sz="900" b="1" kern="1200" dirty="0">
                  <a:solidFill>
                    <a:schemeClr val="tx1"/>
                  </a:solidFill>
                  <a:latin typeface="Amazon Ember Display"/>
                  <a:ea typeface="+mn-ea"/>
                  <a:cs typeface="+mn-cs"/>
                </a:rPr>
                <a:t>Amazon EMR</a:t>
              </a:r>
            </a:p>
          </p:txBody>
        </p:sp>
        <p:pic>
          <p:nvPicPr>
            <p:cNvPr id="21" name="Graphic 6">
              <a:extLst>
                <a:ext uri="{FF2B5EF4-FFF2-40B4-BE49-F238E27FC236}">
                  <a16:creationId xmlns:a16="http://schemas.microsoft.com/office/drawing/2014/main" id="{B9D2896F-7289-E1BF-2C90-511E8D9472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71760" y="39881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C33C868A-ADBC-1965-AD0F-B7D85DCD6FE7}"/>
                </a:ext>
              </a:extLst>
            </p:cNvPr>
            <p:cNvSpPr txBox="1"/>
            <p:nvPr/>
          </p:nvSpPr>
          <p:spPr>
            <a:xfrm>
              <a:off x="8356721" y="4419797"/>
              <a:ext cx="925468" cy="307776"/>
            </a:xfrm>
            <a:prstGeom prst="rect">
              <a:avLst/>
            </a:prstGeom>
            <a:noFill/>
          </p:spPr>
          <p:txBody>
            <a:bodyPr wrap="none" lIns="0" rIns="0" rtlCol="0">
              <a:spAutoFit/>
            </a:bodyPr>
            <a:lstStyle/>
            <a:p>
              <a:pPr algn="ctr" defTabSz="685800">
                <a:buClrTx/>
                <a:defRPr/>
              </a:pPr>
              <a:r>
                <a:rPr lang="en-US" sz="900" b="1" kern="1200" dirty="0">
                  <a:solidFill>
                    <a:schemeClr val="tx1"/>
                  </a:solidFill>
                  <a:latin typeface="Amazon Ember Display"/>
                  <a:ea typeface="+mn-ea"/>
                  <a:cs typeface="+mn-cs"/>
                </a:rPr>
                <a:t>Amazon RDS</a:t>
              </a:r>
            </a:p>
          </p:txBody>
        </p:sp>
      </p:grpSp>
      <p:grpSp>
        <p:nvGrpSpPr>
          <p:cNvPr id="79" name="Group 78">
            <a:extLst>
              <a:ext uri="{FF2B5EF4-FFF2-40B4-BE49-F238E27FC236}">
                <a16:creationId xmlns:a16="http://schemas.microsoft.com/office/drawing/2014/main" id="{685D44D1-3278-32A4-8F02-6165CB04661C}"/>
              </a:ext>
            </a:extLst>
          </p:cNvPr>
          <p:cNvGrpSpPr/>
          <p:nvPr/>
        </p:nvGrpSpPr>
        <p:grpSpPr>
          <a:xfrm>
            <a:off x="7180612" y="2991138"/>
            <a:ext cx="1586173" cy="554542"/>
            <a:chOff x="9574147" y="3988184"/>
            <a:chExt cx="2114896" cy="739389"/>
          </a:xfrm>
        </p:grpSpPr>
        <p:pic>
          <p:nvPicPr>
            <p:cNvPr id="23" name="Graphic 21">
              <a:extLst>
                <a:ext uri="{FF2B5EF4-FFF2-40B4-BE49-F238E27FC236}">
                  <a16:creationId xmlns:a16="http://schemas.microsoft.com/office/drawing/2014/main" id="{A4B30CFA-014A-0BC2-2A20-2158F207B4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85803" y="39881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4BC90687-9194-D375-345A-AC3F242339E7}"/>
                </a:ext>
              </a:extLst>
            </p:cNvPr>
            <p:cNvSpPr txBox="1"/>
            <p:nvPr/>
          </p:nvSpPr>
          <p:spPr>
            <a:xfrm>
              <a:off x="9574147" y="4419797"/>
              <a:ext cx="822876" cy="307776"/>
            </a:xfrm>
            <a:prstGeom prst="rect">
              <a:avLst/>
            </a:prstGeom>
            <a:noFill/>
          </p:spPr>
          <p:txBody>
            <a:bodyPr wrap="none" lIns="0" rIns="0" rtlCol="0">
              <a:spAutoFit/>
            </a:bodyPr>
            <a:lstStyle/>
            <a:p>
              <a:pPr algn="ctr" defTabSz="685800">
                <a:buClrTx/>
                <a:defRPr/>
              </a:pPr>
              <a:r>
                <a:rPr lang="en-US" sz="900" b="1" kern="1200" dirty="0">
                  <a:solidFill>
                    <a:schemeClr val="tx1"/>
                  </a:solidFill>
                  <a:latin typeface="Amazon Ember Display"/>
                  <a:ea typeface="+mn-ea"/>
                  <a:cs typeface="+mn-cs"/>
                </a:rPr>
                <a:t>ElastiCache</a:t>
              </a:r>
            </a:p>
          </p:txBody>
        </p:sp>
        <p:grpSp>
          <p:nvGrpSpPr>
            <p:cNvPr id="78" name="Group 77">
              <a:extLst>
                <a:ext uri="{FF2B5EF4-FFF2-40B4-BE49-F238E27FC236}">
                  <a16:creationId xmlns:a16="http://schemas.microsoft.com/office/drawing/2014/main" id="{CA20D62F-13EC-5A92-3482-932386625F2A}"/>
                </a:ext>
              </a:extLst>
            </p:cNvPr>
            <p:cNvGrpSpPr/>
            <p:nvPr/>
          </p:nvGrpSpPr>
          <p:grpSpPr>
            <a:xfrm>
              <a:off x="10767849" y="3988184"/>
              <a:ext cx="921194" cy="739389"/>
              <a:chOff x="10767849" y="3988184"/>
              <a:chExt cx="921194" cy="739389"/>
            </a:xfrm>
          </p:grpSpPr>
          <p:pic>
            <p:nvPicPr>
              <p:cNvPr id="29" name="Graphic 24">
                <a:extLst>
                  <a:ext uri="{FF2B5EF4-FFF2-40B4-BE49-F238E27FC236}">
                    <a16:creationId xmlns:a16="http://schemas.microsoft.com/office/drawing/2014/main" id="{7DD0E1B8-DEAC-F2D6-2748-4D0B26FB7B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99846" y="39881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6E3358DF-675D-6932-2C67-791DB62FA245}"/>
                  </a:ext>
                </a:extLst>
              </p:cNvPr>
              <p:cNvSpPr txBox="1"/>
              <p:nvPr/>
            </p:nvSpPr>
            <p:spPr>
              <a:xfrm>
                <a:off x="10767849" y="4419797"/>
                <a:ext cx="921194" cy="307776"/>
              </a:xfrm>
              <a:prstGeom prst="rect">
                <a:avLst/>
              </a:prstGeom>
              <a:noFill/>
            </p:spPr>
            <p:txBody>
              <a:bodyPr wrap="none" lIns="0" rIns="0" rtlCol="0">
                <a:spAutoFit/>
              </a:bodyPr>
              <a:lstStyle/>
              <a:p>
                <a:pPr algn="ctr" defTabSz="685800">
                  <a:buClrTx/>
                  <a:defRPr/>
                </a:pPr>
                <a:r>
                  <a:rPr lang="en-US" sz="900" b="1" kern="1200" dirty="0">
                    <a:solidFill>
                      <a:schemeClr val="tx1"/>
                    </a:solidFill>
                    <a:latin typeface="Amazon Ember Display"/>
                    <a:ea typeface="+mn-ea"/>
                    <a:cs typeface="+mn-cs"/>
                  </a:rPr>
                  <a:t>Amazon SNS</a:t>
                </a:r>
              </a:p>
            </p:txBody>
          </p:sp>
        </p:grpSp>
      </p:grpSp>
      <p:sp>
        <p:nvSpPr>
          <p:cNvPr id="34" name="TextBox 33">
            <a:extLst>
              <a:ext uri="{FF2B5EF4-FFF2-40B4-BE49-F238E27FC236}">
                <a16:creationId xmlns:a16="http://schemas.microsoft.com/office/drawing/2014/main" id="{B4E282E2-0301-99AD-8EE4-25128A9D869C}"/>
              </a:ext>
            </a:extLst>
          </p:cNvPr>
          <p:cNvSpPr txBox="1"/>
          <p:nvPr/>
        </p:nvSpPr>
        <p:spPr>
          <a:xfrm>
            <a:off x="5729160" y="2055345"/>
            <a:ext cx="2754002" cy="300082"/>
          </a:xfrm>
          <a:prstGeom prst="rect">
            <a:avLst/>
          </a:prstGeom>
          <a:noFill/>
        </p:spPr>
        <p:txBody>
          <a:bodyPr wrap="square">
            <a:spAutoFit/>
          </a:bodyPr>
          <a:lstStyle/>
          <a:p>
            <a:pPr algn="ctr" defTabSz="685800">
              <a:buClrTx/>
              <a:defRPr/>
            </a:pPr>
            <a:r>
              <a:rPr lang="en-US" sz="1350" b="1" kern="12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rPr>
              <a:t>The Infrastructure Layer</a:t>
            </a:r>
            <a:endParaRPr lang="en-US" sz="1350" kern="1200" dirty="0">
              <a:solidFill>
                <a:schemeClr val="tx1"/>
              </a:solidFill>
              <a:latin typeface="Amazon Ember Display"/>
              <a:ea typeface="+mn-ea"/>
              <a:cs typeface="+mn-cs"/>
            </a:endParaRPr>
          </a:p>
        </p:txBody>
      </p:sp>
      <p:cxnSp>
        <p:nvCxnSpPr>
          <p:cNvPr id="35" name="Straight Connector 34">
            <a:extLst>
              <a:ext uri="{FF2B5EF4-FFF2-40B4-BE49-F238E27FC236}">
                <a16:creationId xmlns:a16="http://schemas.microsoft.com/office/drawing/2014/main" id="{F8315555-1D40-F17C-DBB5-2D37A8DB742E}"/>
              </a:ext>
            </a:extLst>
          </p:cNvPr>
          <p:cNvCxnSpPr>
            <a:cxnSpLocks/>
          </p:cNvCxnSpPr>
          <p:nvPr/>
        </p:nvCxnSpPr>
        <p:spPr>
          <a:xfrm>
            <a:off x="5323637" y="2322325"/>
            <a:ext cx="3565049"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268C223-8506-1254-C4AC-D564F4A1BFE5}"/>
              </a:ext>
            </a:extLst>
          </p:cNvPr>
          <p:cNvCxnSpPr>
            <a:cxnSpLocks/>
          </p:cNvCxnSpPr>
          <p:nvPr/>
        </p:nvCxnSpPr>
        <p:spPr>
          <a:xfrm flipV="1">
            <a:off x="1898860" y="2822733"/>
            <a:ext cx="1037064" cy="1732"/>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5EF259-542A-225F-54D7-D5E04456270D}"/>
              </a:ext>
            </a:extLst>
          </p:cNvPr>
          <p:cNvSpPr txBox="1"/>
          <p:nvPr/>
        </p:nvSpPr>
        <p:spPr>
          <a:xfrm>
            <a:off x="2102311" y="2381256"/>
            <a:ext cx="519373" cy="430887"/>
          </a:xfrm>
          <a:prstGeom prst="rect">
            <a:avLst/>
          </a:prstGeom>
          <a:noFill/>
        </p:spPr>
        <p:txBody>
          <a:bodyPr wrap="none" lIns="0" rIns="0" rtlCol="0">
            <a:spAutoFit/>
          </a:bodyPr>
          <a:lstStyle/>
          <a:p>
            <a:pPr algn="ctr" defTabSz="685800">
              <a:buClrTx/>
              <a:defRPr/>
            </a:pPr>
            <a:r>
              <a:rPr lang="en-US" sz="1100" kern="1200" dirty="0">
                <a:solidFill>
                  <a:schemeClr val="tx1"/>
                </a:solidFill>
                <a:latin typeface="Amazon Ember Display"/>
                <a:ea typeface="+mn-ea"/>
                <a:cs typeface="+mn-cs"/>
              </a:rPr>
              <a:t>Change </a:t>
            </a:r>
            <a:br>
              <a:rPr lang="en-US" sz="1100" kern="1200" dirty="0">
                <a:solidFill>
                  <a:schemeClr val="tx1"/>
                </a:solidFill>
                <a:latin typeface="Amazon Ember Display"/>
                <a:ea typeface="+mn-ea"/>
                <a:cs typeface="+mn-cs"/>
              </a:rPr>
            </a:br>
            <a:r>
              <a:rPr lang="en-US" sz="1100" kern="1200" dirty="0">
                <a:solidFill>
                  <a:schemeClr val="tx1"/>
                </a:solidFill>
                <a:latin typeface="Amazon Ember Display"/>
                <a:ea typeface="+mn-ea"/>
                <a:cs typeface="+mn-cs"/>
              </a:rPr>
              <a:t>request</a:t>
            </a:r>
          </a:p>
        </p:txBody>
      </p:sp>
      <p:cxnSp>
        <p:nvCxnSpPr>
          <p:cNvPr id="93" name="Straight Arrow Connector 92">
            <a:extLst>
              <a:ext uri="{FF2B5EF4-FFF2-40B4-BE49-F238E27FC236}">
                <a16:creationId xmlns:a16="http://schemas.microsoft.com/office/drawing/2014/main" id="{C5725821-F800-B08C-C037-81553069FAA8}"/>
              </a:ext>
            </a:extLst>
          </p:cNvPr>
          <p:cNvCxnSpPr>
            <a:cxnSpLocks/>
          </p:cNvCxnSpPr>
          <p:nvPr/>
        </p:nvCxnSpPr>
        <p:spPr>
          <a:xfrm>
            <a:off x="4339055" y="2846382"/>
            <a:ext cx="933730" cy="0"/>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E2FCEB22-DDEC-8903-720F-8CC8FFA8313E}"/>
              </a:ext>
            </a:extLst>
          </p:cNvPr>
          <p:cNvSpPr txBox="1"/>
          <p:nvPr/>
        </p:nvSpPr>
        <p:spPr>
          <a:xfrm>
            <a:off x="4484649" y="2367696"/>
            <a:ext cx="512961" cy="430887"/>
          </a:xfrm>
          <a:prstGeom prst="rect">
            <a:avLst/>
          </a:prstGeom>
          <a:noFill/>
        </p:spPr>
        <p:txBody>
          <a:bodyPr wrap="none" lIns="0" rIns="0" rtlCol="0">
            <a:spAutoFit/>
          </a:bodyPr>
          <a:lstStyle/>
          <a:p>
            <a:pPr algn="ctr" defTabSz="685800">
              <a:buClrTx/>
              <a:defRPr/>
            </a:pPr>
            <a:r>
              <a:rPr lang="en-US" sz="1100" kern="1200" dirty="0">
                <a:solidFill>
                  <a:schemeClr val="tx1"/>
                </a:solidFill>
                <a:latin typeface="Amazon Ember Display"/>
                <a:ea typeface="+mn-ea"/>
                <a:cs typeface="+mn-cs"/>
              </a:rPr>
              <a:t>Deploy</a:t>
            </a:r>
            <a:br>
              <a:rPr lang="en-US" sz="1100" kern="1200" dirty="0">
                <a:solidFill>
                  <a:schemeClr val="tx1"/>
                </a:solidFill>
                <a:latin typeface="Amazon Ember Display"/>
                <a:ea typeface="+mn-ea"/>
                <a:cs typeface="+mn-cs"/>
              </a:rPr>
            </a:br>
            <a:r>
              <a:rPr lang="en-US" sz="1100" kern="1200" dirty="0">
                <a:solidFill>
                  <a:schemeClr val="tx1"/>
                </a:solidFill>
                <a:latin typeface="Amazon Ember Display"/>
                <a:ea typeface="+mn-ea"/>
                <a:cs typeface="+mn-cs"/>
              </a:rPr>
              <a:t>updates</a:t>
            </a:r>
          </a:p>
        </p:txBody>
      </p:sp>
      <p:grpSp>
        <p:nvGrpSpPr>
          <p:cNvPr id="97" name="Group 96">
            <a:extLst>
              <a:ext uri="{FF2B5EF4-FFF2-40B4-BE49-F238E27FC236}">
                <a16:creationId xmlns:a16="http://schemas.microsoft.com/office/drawing/2014/main" id="{4297B50E-1111-1D0C-E3D5-0E44D80F32F4}"/>
              </a:ext>
            </a:extLst>
          </p:cNvPr>
          <p:cNvGrpSpPr/>
          <p:nvPr/>
        </p:nvGrpSpPr>
        <p:grpSpPr>
          <a:xfrm>
            <a:off x="463218" y="2411901"/>
            <a:ext cx="1371600" cy="891540"/>
            <a:chOff x="1816520" y="2473703"/>
            <a:chExt cx="2762075" cy="1910593"/>
          </a:xfrm>
        </p:grpSpPr>
        <p:sp>
          <p:nvSpPr>
            <p:cNvPr id="98" name="Rectangle 97">
              <a:extLst>
                <a:ext uri="{FF2B5EF4-FFF2-40B4-BE49-F238E27FC236}">
                  <a16:creationId xmlns:a16="http://schemas.microsoft.com/office/drawing/2014/main" id="{7847A077-9D5C-79C5-7583-3A3C2F5F63D3}"/>
                </a:ext>
              </a:extLst>
            </p:cNvPr>
            <p:cNvSpPr/>
            <p:nvPr/>
          </p:nvSpPr>
          <p:spPr>
            <a:xfrm>
              <a:off x="1816520" y="2473703"/>
              <a:ext cx="2762075" cy="191059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99" name="Graphic 98">
              <a:extLst>
                <a:ext uri="{FF2B5EF4-FFF2-40B4-BE49-F238E27FC236}">
                  <a16:creationId xmlns:a16="http://schemas.microsoft.com/office/drawing/2014/main" id="{28C3A0DE-5709-BEDD-2B98-F376568E7ED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21195" y="2473703"/>
              <a:ext cx="1371600" cy="1371600"/>
            </a:xfrm>
            <a:prstGeom prst="rect">
              <a:avLst/>
            </a:prstGeom>
          </p:spPr>
        </p:pic>
        <p:pic>
          <p:nvPicPr>
            <p:cNvPr id="100" name="Graphic 99">
              <a:extLst>
                <a:ext uri="{FF2B5EF4-FFF2-40B4-BE49-F238E27FC236}">
                  <a16:creationId xmlns:a16="http://schemas.microsoft.com/office/drawing/2014/main" id="{FCFF2CA5-32CC-38C7-7CB3-BC96AD72A14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16520" y="2909930"/>
              <a:ext cx="1371600" cy="1371600"/>
            </a:xfrm>
            <a:prstGeom prst="rect">
              <a:avLst/>
            </a:prstGeom>
          </p:spPr>
        </p:pic>
        <p:pic>
          <p:nvPicPr>
            <p:cNvPr id="101" name="Graphic 100">
              <a:extLst>
                <a:ext uri="{FF2B5EF4-FFF2-40B4-BE49-F238E27FC236}">
                  <a16:creationId xmlns:a16="http://schemas.microsoft.com/office/drawing/2014/main" id="{22E562F7-81C9-0411-412A-227D7C820B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206995" y="2882666"/>
              <a:ext cx="1371600" cy="1371600"/>
            </a:xfrm>
            <a:prstGeom prst="rect">
              <a:avLst/>
            </a:prstGeom>
          </p:spPr>
        </p:pic>
      </p:grpSp>
      <p:grpSp>
        <p:nvGrpSpPr>
          <p:cNvPr id="102" name="Group 101">
            <a:extLst>
              <a:ext uri="{FF2B5EF4-FFF2-40B4-BE49-F238E27FC236}">
                <a16:creationId xmlns:a16="http://schemas.microsoft.com/office/drawing/2014/main" id="{1C44CA5E-7CFF-7C37-CF27-92BB9DD41625}"/>
              </a:ext>
            </a:extLst>
          </p:cNvPr>
          <p:cNvGrpSpPr/>
          <p:nvPr/>
        </p:nvGrpSpPr>
        <p:grpSpPr>
          <a:xfrm>
            <a:off x="2961841" y="2411901"/>
            <a:ext cx="1371600" cy="891540"/>
            <a:chOff x="7874769" y="2473703"/>
            <a:chExt cx="2762075" cy="1910593"/>
          </a:xfrm>
        </p:grpSpPr>
        <p:sp>
          <p:nvSpPr>
            <p:cNvPr id="103" name="Rectangle 102">
              <a:extLst>
                <a:ext uri="{FF2B5EF4-FFF2-40B4-BE49-F238E27FC236}">
                  <a16:creationId xmlns:a16="http://schemas.microsoft.com/office/drawing/2014/main" id="{65C38A8B-1544-23FE-0A19-AD5CDDDA8AA9}"/>
                </a:ext>
              </a:extLst>
            </p:cNvPr>
            <p:cNvSpPr/>
            <p:nvPr/>
          </p:nvSpPr>
          <p:spPr>
            <a:xfrm>
              <a:off x="7874769" y="2473703"/>
              <a:ext cx="2762075" cy="191059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104" name="Graphic 103">
              <a:extLst>
                <a:ext uri="{FF2B5EF4-FFF2-40B4-BE49-F238E27FC236}">
                  <a16:creationId xmlns:a16="http://schemas.microsoft.com/office/drawing/2014/main" id="{BEB27F12-11B6-5922-E6A8-972D85C5A23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79444" y="2473703"/>
              <a:ext cx="1371600" cy="1371600"/>
            </a:xfrm>
            <a:prstGeom prst="rect">
              <a:avLst/>
            </a:prstGeom>
          </p:spPr>
        </p:pic>
        <p:pic>
          <p:nvPicPr>
            <p:cNvPr id="105" name="Graphic 104">
              <a:extLst>
                <a:ext uri="{FF2B5EF4-FFF2-40B4-BE49-F238E27FC236}">
                  <a16:creationId xmlns:a16="http://schemas.microsoft.com/office/drawing/2014/main" id="{900BA4AA-FF44-1806-BE1D-E0D12A0B57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74769" y="2909930"/>
              <a:ext cx="1371600" cy="1371600"/>
            </a:xfrm>
            <a:prstGeom prst="rect">
              <a:avLst/>
            </a:prstGeom>
          </p:spPr>
        </p:pic>
        <p:pic>
          <p:nvPicPr>
            <p:cNvPr id="106" name="Graphic 105">
              <a:extLst>
                <a:ext uri="{FF2B5EF4-FFF2-40B4-BE49-F238E27FC236}">
                  <a16:creationId xmlns:a16="http://schemas.microsoft.com/office/drawing/2014/main" id="{EF049E41-AD3E-D290-75E9-76CFD9B1192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65244" y="2882666"/>
              <a:ext cx="1371600" cy="1371600"/>
            </a:xfrm>
            <a:prstGeom prst="rect">
              <a:avLst/>
            </a:prstGeom>
          </p:spPr>
        </p:pic>
      </p:grpSp>
      <p:sp>
        <p:nvSpPr>
          <p:cNvPr id="107" name="TextBox 106">
            <a:extLst>
              <a:ext uri="{FF2B5EF4-FFF2-40B4-BE49-F238E27FC236}">
                <a16:creationId xmlns:a16="http://schemas.microsoft.com/office/drawing/2014/main" id="{1BF4C40F-7E6F-E1EF-7BB4-A66CBC2B5B87}"/>
              </a:ext>
            </a:extLst>
          </p:cNvPr>
          <p:cNvSpPr txBox="1"/>
          <p:nvPr/>
        </p:nvSpPr>
        <p:spPr>
          <a:xfrm>
            <a:off x="498636" y="3293601"/>
            <a:ext cx="1367362" cy="461665"/>
          </a:xfrm>
          <a:prstGeom prst="rect">
            <a:avLst/>
          </a:prstGeom>
          <a:noFill/>
        </p:spPr>
        <p:txBody>
          <a:bodyPr wrap="none" lIns="0" rIns="0" rtlCol="0">
            <a:spAutoFit/>
          </a:bodyPr>
          <a:lstStyle/>
          <a:p>
            <a:pPr algn="ctr" defTabSz="685800">
              <a:buClrTx/>
              <a:defRPr/>
            </a:pPr>
            <a:r>
              <a:rPr lang="en-US" sz="1200" b="1" kern="1200" dirty="0">
                <a:solidFill>
                  <a:srgbClr val="F66C02"/>
                </a:solidFill>
                <a:latin typeface="Amazon Ember Display"/>
                <a:ea typeface="+mn-ea"/>
                <a:cs typeface="+mn-cs"/>
              </a:rPr>
              <a:t>Application </a:t>
            </a:r>
            <a:br>
              <a:rPr lang="en-US" sz="1200" b="1" kern="1200" dirty="0">
                <a:solidFill>
                  <a:srgbClr val="F66C02"/>
                </a:solidFill>
                <a:latin typeface="Amazon Ember Display"/>
                <a:ea typeface="+mn-ea"/>
                <a:cs typeface="+mn-cs"/>
              </a:rPr>
            </a:br>
            <a:r>
              <a:rPr lang="en-US" sz="1200" b="1" kern="1200" dirty="0">
                <a:solidFill>
                  <a:srgbClr val="F66C02"/>
                </a:solidFill>
                <a:latin typeface="Amazon Ember Display"/>
                <a:ea typeface="+mn-ea"/>
                <a:cs typeface="+mn-cs"/>
              </a:rPr>
              <a:t>development team</a:t>
            </a:r>
          </a:p>
        </p:txBody>
      </p:sp>
      <p:sp>
        <p:nvSpPr>
          <p:cNvPr id="108" name="TextBox 107">
            <a:extLst>
              <a:ext uri="{FF2B5EF4-FFF2-40B4-BE49-F238E27FC236}">
                <a16:creationId xmlns:a16="http://schemas.microsoft.com/office/drawing/2014/main" id="{E49FAFBE-E732-C962-A5B4-F41D91DA723A}"/>
              </a:ext>
            </a:extLst>
          </p:cNvPr>
          <p:cNvSpPr txBox="1"/>
          <p:nvPr/>
        </p:nvSpPr>
        <p:spPr>
          <a:xfrm>
            <a:off x="2736556" y="3306643"/>
            <a:ext cx="1744068" cy="276999"/>
          </a:xfrm>
          <a:prstGeom prst="rect">
            <a:avLst/>
          </a:prstGeom>
          <a:noFill/>
        </p:spPr>
        <p:txBody>
          <a:bodyPr wrap="none" lIns="0" rIns="0" rtlCol="0">
            <a:spAutoFit/>
          </a:bodyPr>
          <a:lstStyle/>
          <a:p>
            <a:pPr algn="ctr" defTabSz="685800">
              <a:buClrTx/>
              <a:defRPr/>
            </a:pPr>
            <a:r>
              <a:rPr lang="en-US" sz="1200" b="1" kern="1200" dirty="0">
                <a:solidFill>
                  <a:srgbClr val="F66C02"/>
                </a:solidFill>
                <a:latin typeface="Amazon Ember Display"/>
                <a:ea typeface="+mn-ea"/>
                <a:cs typeface="+mn-cs"/>
              </a:rPr>
              <a:t>Infrastructure/ops team</a:t>
            </a:r>
          </a:p>
        </p:txBody>
      </p:sp>
      <p:grpSp>
        <p:nvGrpSpPr>
          <p:cNvPr id="6" name="Group 5">
            <a:extLst>
              <a:ext uri="{FF2B5EF4-FFF2-40B4-BE49-F238E27FC236}">
                <a16:creationId xmlns:a16="http://schemas.microsoft.com/office/drawing/2014/main" id="{6407D7E3-A501-0809-4BE2-3FBE4A726858}"/>
              </a:ext>
            </a:extLst>
          </p:cNvPr>
          <p:cNvGrpSpPr/>
          <p:nvPr/>
        </p:nvGrpSpPr>
        <p:grpSpPr>
          <a:xfrm>
            <a:off x="458531" y="863781"/>
            <a:ext cx="1371600" cy="891540"/>
            <a:chOff x="1816520" y="2473703"/>
            <a:chExt cx="2762075" cy="1910593"/>
          </a:xfrm>
        </p:grpSpPr>
        <p:sp>
          <p:nvSpPr>
            <p:cNvPr id="7" name="Rectangle 6">
              <a:extLst>
                <a:ext uri="{FF2B5EF4-FFF2-40B4-BE49-F238E27FC236}">
                  <a16:creationId xmlns:a16="http://schemas.microsoft.com/office/drawing/2014/main" id="{1116036E-216D-EFF7-413C-E8A6FD78453F}"/>
                </a:ext>
              </a:extLst>
            </p:cNvPr>
            <p:cNvSpPr/>
            <p:nvPr/>
          </p:nvSpPr>
          <p:spPr>
            <a:xfrm>
              <a:off x="1816520" y="2473703"/>
              <a:ext cx="2762075" cy="191059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9" name="Graphic 8">
              <a:extLst>
                <a:ext uri="{FF2B5EF4-FFF2-40B4-BE49-F238E27FC236}">
                  <a16:creationId xmlns:a16="http://schemas.microsoft.com/office/drawing/2014/main" id="{0A14CF2C-D393-CE8E-BDA3-488C357FFA9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21195" y="2473703"/>
              <a:ext cx="1371600" cy="1371600"/>
            </a:xfrm>
            <a:prstGeom prst="rect">
              <a:avLst/>
            </a:prstGeom>
          </p:spPr>
        </p:pic>
        <p:pic>
          <p:nvPicPr>
            <p:cNvPr id="10" name="Graphic 9">
              <a:extLst>
                <a:ext uri="{FF2B5EF4-FFF2-40B4-BE49-F238E27FC236}">
                  <a16:creationId xmlns:a16="http://schemas.microsoft.com/office/drawing/2014/main" id="{8031B8FE-E154-8822-8F41-131C721772D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16520" y="2909930"/>
              <a:ext cx="1371600" cy="1371600"/>
            </a:xfrm>
            <a:prstGeom prst="rect">
              <a:avLst/>
            </a:prstGeom>
          </p:spPr>
        </p:pic>
        <p:pic>
          <p:nvPicPr>
            <p:cNvPr id="12" name="Graphic 11">
              <a:extLst>
                <a:ext uri="{FF2B5EF4-FFF2-40B4-BE49-F238E27FC236}">
                  <a16:creationId xmlns:a16="http://schemas.microsoft.com/office/drawing/2014/main" id="{19005CB6-FC7D-EBCC-6D48-AF4D80A30FC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206995" y="2882666"/>
              <a:ext cx="1371600" cy="1371600"/>
            </a:xfrm>
            <a:prstGeom prst="rect">
              <a:avLst/>
            </a:prstGeom>
          </p:spPr>
        </p:pic>
      </p:grpSp>
      <p:cxnSp>
        <p:nvCxnSpPr>
          <p:cNvPr id="42" name="Straight Arrow Connector 41">
            <a:extLst>
              <a:ext uri="{FF2B5EF4-FFF2-40B4-BE49-F238E27FC236}">
                <a16:creationId xmlns:a16="http://schemas.microsoft.com/office/drawing/2014/main" id="{0A079A75-53A5-E96D-6DA3-826B30085497}"/>
              </a:ext>
            </a:extLst>
          </p:cNvPr>
          <p:cNvCxnSpPr>
            <a:cxnSpLocks/>
            <a:stCxn id="7" idx="2"/>
          </p:cNvCxnSpPr>
          <p:nvPr/>
        </p:nvCxnSpPr>
        <p:spPr>
          <a:xfrm>
            <a:off x="1144331" y="1755321"/>
            <a:ext cx="1791593" cy="700966"/>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90C0010F-2ED2-5242-EE7A-12D36648BB6D}"/>
              </a:ext>
            </a:extLst>
          </p:cNvPr>
          <p:cNvGrpSpPr/>
          <p:nvPr/>
        </p:nvGrpSpPr>
        <p:grpSpPr>
          <a:xfrm>
            <a:off x="808461" y="3810147"/>
            <a:ext cx="1371600" cy="891540"/>
            <a:chOff x="1816520" y="2473703"/>
            <a:chExt cx="2762075" cy="1910593"/>
          </a:xfrm>
        </p:grpSpPr>
        <p:sp>
          <p:nvSpPr>
            <p:cNvPr id="18" name="Rectangle 17">
              <a:extLst>
                <a:ext uri="{FF2B5EF4-FFF2-40B4-BE49-F238E27FC236}">
                  <a16:creationId xmlns:a16="http://schemas.microsoft.com/office/drawing/2014/main" id="{5D73581C-EDC0-36F5-20C1-897778C06B82}"/>
                </a:ext>
              </a:extLst>
            </p:cNvPr>
            <p:cNvSpPr/>
            <p:nvPr/>
          </p:nvSpPr>
          <p:spPr>
            <a:xfrm>
              <a:off x="1816520" y="2473703"/>
              <a:ext cx="2762075" cy="191059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19" name="Graphic 18">
              <a:extLst>
                <a:ext uri="{FF2B5EF4-FFF2-40B4-BE49-F238E27FC236}">
                  <a16:creationId xmlns:a16="http://schemas.microsoft.com/office/drawing/2014/main" id="{E9AD414C-02A6-330B-52B1-9D0A6902CF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21195" y="2473703"/>
              <a:ext cx="1371600" cy="1371600"/>
            </a:xfrm>
            <a:prstGeom prst="rect">
              <a:avLst/>
            </a:prstGeom>
          </p:spPr>
        </p:pic>
        <p:pic>
          <p:nvPicPr>
            <p:cNvPr id="24" name="Graphic 23">
              <a:extLst>
                <a:ext uri="{FF2B5EF4-FFF2-40B4-BE49-F238E27FC236}">
                  <a16:creationId xmlns:a16="http://schemas.microsoft.com/office/drawing/2014/main" id="{7E308AB4-3D9A-B243-B232-AC160E636D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16520" y="2909930"/>
              <a:ext cx="1371600" cy="1371600"/>
            </a:xfrm>
            <a:prstGeom prst="rect">
              <a:avLst/>
            </a:prstGeom>
          </p:spPr>
        </p:pic>
        <p:pic>
          <p:nvPicPr>
            <p:cNvPr id="25" name="Graphic 24">
              <a:extLst>
                <a:ext uri="{FF2B5EF4-FFF2-40B4-BE49-F238E27FC236}">
                  <a16:creationId xmlns:a16="http://schemas.microsoft.com/office/drawing/2014/main" id="{7125E247-FA8E-46C8-FFED-21A7E82AE29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206995" y="2882666"/>
              <a:ext cx="1371600" cy="1371600"/>
            </a:xfrm>
            <a:prstGeom prst="rect">
              <a:avLst/>
            </a:prstGeom>
          </p:spPr>
        </p:pic>
      </p:grpSp>
      <p:cxnSp>
        <p:nvCxnSpPr>
          <p:cNvPr id="46" name="Straight Arrow Connector 45">
            <a:extLst>
              <a:ext uri="{FF2B5EF4-FFF2-40B4-BE49-F238E27FC236}">
                <a16:creationId xmlns:a16="http://schemas.microsoft.com/office/drawing/2014/main" id="{FF20FCD7-9F6E-40C5-A2AE-96FEAF97C673}"/>
              </a:ext>
            </a:extLst>
          </p:cNvPr>
          <p:cNvCxnSpPr>
            <a:cxnSpLocks/>
          </p:cNvCxnSpPr>
          <p:nvPr/>
        </p:nvCxnSpPr>
        <p:spPr>
          <a:xfrm flipV="1">
            <a:off x="2182836" y="3091370"/>
            <a:ext cx="705775" cy="751984"/>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989B5EE0-0F67-1C66-F4EA-6BE4DEB579B3}"/>
              </a:ext>
            </a:extLst>
          </p:cNvPr>
          <p:cNvGrpSpPr/>
          <p:nvPr/>
        </p:nvGrpSpPr>
        <p:grpSpPr>
          <a:xfrm>
            <a:off x="2182836" y="849686"/>
            <a:ext cx="1371600" cy="891540"/>
            <a:chOff x="1816520" y="2473703"/>
            <a:chExt cx="2762075" cy="1910593"/>
          </a:xfrm>
        </p:grpSpPr>
        <p:sp>
          <p:nvSpPr>
            <p:cNvPr id="28" name="Rectangle 27">
              <a:extLst>
                <a:ext uri="{FF2B5EF4-FFF2-40B4-BE49-F238E27FC236}">
                  <a16:creationId xmlns:a16="http://schemas.microsoft.com/office/drawing/2014/main" id="{E6F4BAB0-35C5-2514-36D7-1BD145ECAE3E}"/>
                </a:ext>
              </a:extLst>
            </p:cNvPr>
            <p:cNvSpPr/>
            <p:nvPr/>
          </p:nvSpPr>
          <p:spPr>
            <a:xfrm>
              <a:off x="1816520" y="2473703"/>
              <a:ext cx="2762075" cy="191059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30" name="Graphic 29">
              <a:extLst>
                <a:ext uri="{FF2B5EF4-FFF2-40B4-BE49-F238E27FC236}">
                  <a16:creationId xmlns:a16="http://schemas.microsoft.com/office/drawing/2014/main" id="{21F05EFD-082B-E02F-02F7-171C4316F71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21195" y="2473703"/>
              <a:ext cx="1371600" cy="1371600"/>
            </a:xfrm>
            <a:prstGeom prst="rect">
              <a:avLst/>
            </a:prstGeom>
          </p:spPr>
        </p:pic>
        <p:pic>
          <p:nvPicPr>
            <p:cNvPr id="31" name="Graphic 30">
              <a:extLst>
                <a:ext uri="{FF2B5EF4-FFF2-40B4-BE49-F238E27FC236}">
                  <a16:creationId xmlns:a16="http://schemas.microsoft.com/office/drawing/2014/main" id="{5CA10EE2-A462-5FD3-151B-B0C85C53A8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16520" y="2909930"/>
              <a:ext cx="1371600" cy="1371600"/>
            </a:xfrm>
            <a:prstGeom prst="rect">
              <a:avLst/>
            </a:prstGeom>
          </p:spPr>
        </p:pic>
        <p:pic>
          <p:nvPicPr>
            <p:cNvPr id="36" name="Graphic 35">
              <a:extLst>
                <a:ext uri="{FF2B5EF4-FFF2-40B4-BE49-F238E27FC236}">
                  <a16:creationId xmlns:a16="http://schemas.microsoft.com/office/drawing/2014/main" id="{D61624ED-DE17-F414-8E4E-1732592FDC0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206995" y="2882666"/>
              <a:ext cx="1371600" cy="1371600"/>
            </a:xfrm>
            <a:prstGeom prst="rect">
              <a:avLst/>
            </a:prstGeom>
          </p:spPr>
        </p:pic>
      </p:grpSp>
      <p:cxnSp>
        <p:nvCxnSpPr>
          <p:cNvPr id="50" name="Straight Arrow Connector 49">
            <a:extLst>
              <a:ext uri="{FF2B5EF4-FFF2-40B4-BE49-F238E27FC236}">
                <a16:creationId xmlns:a16="http://schemas.microsoft.com/office/drawing/2014/main" id="{B4D557C4-6A45-7C7C-858C-A8341A5DEBA7}"/>
              </a:ext>
            </a:extLst>
          </p:cNvPr>
          <p:cNvCxnSpPr>
            <a:cxnSpLocks/>
          </p:cNvCxnSpPr>
          <p:nvPr/>
        </p:nvCxnSpPr>
        <p:spPr>
          <a:xfrm>
            <a:off x="2819242" y="1809256"/>
            <a:ext cx="483155" cy="554692"/>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E0DBC3B-5F08-0064-C1F7-F2896A449CAB}"/>
              </a:ext>
            </a:extLst>
          </p:cNvPr>
          <p:cNvGrpSpPr/>
          <p:nvPr/>
        </p:nvGrpSpPr>
        <p:grpSpPr>
          <a:xfrm>
            <a:off x="2761418" y="3810147"/>
            <a:ext cx="1371600" cy="891540"/>
            <a:chOff x="1816520" y="2473703"/>
            <a:chExt cx="2762075" cy="1910593"/>
          </a:xfrm>
        </p:grpSpPr>
        <p:sp>
          <p:nvSpPr>
            <p:cNvPr id="38" name="Rectangle 37">
              <a:extLst>
                <a:ext uri="{FF2B5EF4-FFF2-40B4-BE49-F238E27FC236}">
                  <a16:creationId xmlns:a16="http://schemas.microsoft.com/office/drawing/2014/main" id="{C8DDE787-EE8D-90E9-74D4-4C41134ED45E}"/>
                </a:ext>
              </a:extLst>
            </p:cNvPr>
            <p:cNvSpPr/>
            <p:nvPr/>
          </p:nvSpPr>
          <p:spPr>
            <a:xfrm>
              <a:off x="1816520" y="2473703"/>
              <a:ext cx="2762075" cy="191059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39" name="Graphic 38">
              <a:extLst>
                <a:ext uri="{FF2B5EF4-FFF2-40B4-BE49-F238E27FC236}">
                  <a16:creationId xmlns:a16="http://schemas.microsoft.com/office/drawing/2014/main" id="{5518E704-361C-DB0A-B2F4-3DD1F82D0F7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21195" y="2473703"/>
              <a:ext cx="1371600" cy="1371600"/>
            </a:xfrm>
            <a:prstGeom prst="rect">
              <a:avLst/>
            </a:prstGeom>
          </p:spPr>
        </p:pic>
        <p:pic>
          <p:nvPicPr>
            <p:cNvPr id="40" name="Graphic 39">
              <a:extLst>
                <a:ext uri="{FF2B5EF4-FFF2-40B4-BE49-F238E27FC236}">
                  <a16:creationId xmlns:a16="http://schemas.microsoft.com/office/drawing/2014/main" id="{35FACC9D-FBC6-58E5-3DCC-3F318BFA836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16520" y="2909930"/>
              <a:ext cx="1371600" cy="1371600"/>
            </a:xfrm>
            <a:prstGeom prst="rect">
              <a:avLst/>
            </a:prstGeom>
          </p:spPr>
        </p:pic>
        <p:pic>
          <p:nvPicPr>
            <p:cNvPr id="41" name="Graphic 40">
              <a:extLst>
                <a:ext uri="{FF2B5EF4-FFF2-40B4-BE49-F238E27FC236}">
                  <a16:creationId xmlns:a16="http://schemas.microsoft.com/office/drawing/2014/main" id="{49085BFA-34F7-31F9-AA0D-4E56ED6553A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206995" y="2882666"/>
              <a:ext cx="1371600" cy="1371600"/>
            </a:xfrm>
            <a:prstGeom prst="rect">
              <a:avLst/>
            </a:prstGeom>
          </p:spPr>
        </p:pic>
      </p:grpSp>
      <p:cxnSp>
        <p:nvCxnSpPr>
          <p:cNvPr id="54" name="Straight Arrow Connector 53">
            <a:extLst>
              <a:ext uri="{FF2B5EF4-FFF2-40B4-BE49-F238E27FC236}">
                <a16:creationId xmlns:a16="http://schemas.microsoft.com/office/drawing/2014/main" id="{F59E1A96-9F7E-FF67-08AA-9F46A13B51BB}"/>
              </a:ext>
            </a:extLst>
          </p:cNvPr>
          <p:cNvCxnSpPr>
            <a:cxnSpLocks/>
          </p:cNvCxnSpPr>
          <p:nvPr/>
        </p:nvCxnSpPr>
        <p:spPr>
          <a:xfrm flipV="1">
            <a:off x="3213879" y="3526175"/>
            <a:ext cx="58548" cy="206007"/>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0842799A-AECE-F669-325C-DBCFE127B047}"/>
              </a:ext>
            </a:extLst>
          </p:cNvPr>
          <p:cNvGrpSpPr/>
          <p:nvPr/>
        </p:nvGrpSpPr>
        <p:grpSpPr>
          <a:xfrm>
            <a:off x="3810251" y="863781"/>
            <a:ext cx="1371600" cy="891540"/>
            <a:chOff x="1816520" y="2473703"/>
            <a:chExt cx="2762075" cy="1910593"/>
          </a:xfrm>
        </p:grpSpPr>
        <p:sp>
          <p:nvSpPr>
            <p:cNvPr id="61" name="Rectangle 60">
              <a:extLst>
                <a:ext uri="{FF2B5EF4-FFF2-40B4-BE49-F238E27FC236}">
                  <a16:creationId xmlns:a16="http://schemas.microsoft.com/office/drawing/2014/main" id="{0D5F17A2-2C98-B025-FA83-7701CE049052}"/>
                </a:ext>
              </a:extLst>
            </p:cNvPr>
            <p:cNvSpPr/>
            <p:nvPr/>
          </p:nvSpPr>
          <p:spPr>
            <a:xfrm>
              <a:off x="1816520" y="2473703"/>
              <a:ext cx="2762075" cy="191059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62" name="Graphic 61">
              <a:extLst>
                <a:ext uri="{FF2B5EF4-FFF2-40B4-BE49-F238E27FC236}">
                  <a16:creationId xmlns:a16="http://schemas.microsoft.com/office/drawing/2014/main" id="{976148F4-593F-2494-89F8-4105B2963F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21195" y="2473703"/>
              <a:ext cx="1371600" cy="1371600"/>
            </a:xfrm>
            <a:prstGeom prst="rect">
              <a:avLst/>
            </a:prstGeom>
          </p:spPr>
        </p:pic>
        <p:pic>
          <p:nvPicPr>
            <p:cNvPr id="63" name="Graphic 62">
              <a:extLst>
                <a:ext uri="{FF2B5EF4-FFF2-40B4-BE49-F238E27FC236}">
                  <a16:creationId xmlns:a16="http://schemas.microsoft.com/office/drawing/2014/main" id="{4143BCCF-7C92-7FEA-CFCB-ADEE35BC069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16520" y="2909930"/>
              <a:ext cx="1371600" cy="1371600"/>
            </a:xfrm>
            <a:prstGeom prst="rect">
              <a:avLst/>
            </a:prstGeom>
          </p:spPr>
        </p:pic>
        <p:pic>
          <p:nvPicPr>
            <p:cNvPr id="64" name="Graphic 63">
              <a:extLst>
                <a:ext uri="{FF2B5EF4-FFF2-40B4-BE49-F238E27FC236}">
                  <a16:creationId xmlns:a16="http://schemas.microsoft.com/office/drawing/2014/main" id="{66C43E10-DAAF-6226-9814-DE45A14849C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206995" y="2882666"/>
              <a:ext cx="1371600" cy="1371600"/>
            </a:xfrm>
            <a:prstGeom prst="rect">
              <a:avLst/>
            </a:prstGeom>
          </p:spPr>
        </p:pic>
      </p:grpSp>
      <p:cxnSp>
        <p:nvCxnSpPr>
          <p:cNvPr id="60" name="Straight Arrow Connector 59">
            <a:extLst>
              <a:ext uri="{FF2B5EF4-FFF2-40B4-BE49-F238E27FC236}">
                <a16:creationId xmlns:a16="http://schemas.microsoft.com/office/drawing/2014/main" id="{6A43C747-1C38-7F88-015B-58812CB55785}"/>
              </a:ext>
            </a:extLst>
          </p:cNvPr>
          <p:cNvCxnSpPr>
            <a:cxnSpLocks/>
          </p:cNvCxnSpPr>
          <p:nvPr/>
        </p:nvCxnSpPr>
        <p:spPr>
          <a:xfrm flipH="1">
            <a:off x="3652327" y="1831153"/>
            <a:ext cx="178092" cy="491172"/>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7B09CFF5-1E86-F386-5CF2-05E2E41F79C5}"/>
              </a:ext>
            </a:extLst>
          </p:cNvPr>
          <p:cNvGrpSpPr/>
          <p:nvPr/>
        </p:nvGrpSpPr>
        <p:grpSpPr>
          <a:xfrm>
            <a:off x="4631499" y="3791049"/>
            <a:ext cx="1371600" cy="910639"/>
            <a:chOff x="1816520" y="2473703"/>
            <a:chExt cx="2762075" cy="1951522"/>
          </a:xfrm>
        </p:grpSpPr>
        <p:sp>
          <p:nvSpPr>
            <p:cNvPr id="71" name="Rectangle 70">
              <a:extLst>
                <a:ext uri="{FF2B5EF4-FFF2-40B4-BE49-F238E27FC236}">
                  <a16:creationId xmlns:a16="http://schemas.microsoft.com/office/drawing/2014/main" id="{B8D89017-84B7-7B18-64FF-3001963F9787}"/>
                </a:ext>
              </a:extLst>
            </p:cNvPr>
            <p:cNvSpPr/>
            <p:nvPr/>
          </p:nvSpPr>
          <p:spPr>
            <a:xfrm>
              <a:off x="1816520" y="2514632"/>
              <a:ext cx="2762075" cy="191059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72" name="Graphic 71">
              <a:extLst>
                <a:ext uri="{FF2B5EF4-FFF2-40B4-BE49-F238E27FC236}">
                  <a16:creationId xmlns:a16="http://schemas.microsoft.com/office/drawing/2014/main" id="{03C9E720-1E1F-2327-A813-09D02C1B14A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21195" y="2473703"/>
              <a:ext cx="1371600" cy="1371600"/>
            </a:xfrm>
            <a:prstGeom prst="rect">
              <a:avLst/>
            </a:prstGeom>
          </p:spPr>
        </p:pic>
        <p:pic>
          <p:nvPicPr>
            <p:cNvPr id="73" name="Graphic 72">
              <a:extLst>
                <a:ext uri="{FF2B5EF4-FFF2-40B4-BE49-F238E27FC236}">
                  <a16:creationId xmlns:a16="http://schemas.microsoft.com/office/drawing/2014/main" id="{FDD0058E-F542-B4DB-F18C-3CD29E671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16520" y="2909930"/>
              <a:ext cx="1371600" cy="1371600"/>
            </a:xfrm>
            <a:prstGeom prst="rect">
              <a:avLst/>
            </a:prstGeom>
          </p:spPr>
        </p:pic>
        <p:pic>
          <p:nvPicPr>
            <p:cNvPr id="74" name="Graphic 73">
              <a:extLst>
                <a:ext uri="{FF2B5EF4-FFF2-40B4-BE49-F238E27FC236}">
                  <a16:creationId xmlns:a16="http://schemas.microsoft.com/office/drawing/2014/main" id="{BC16B990-970D-B0CF-9413-7AEA7D6C93E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206995" y="2882666"/>
              <a:ext cx="1371600" cy="1371600"/>
            </a:xfrm>
            <a:prstGeom prst="rect">
              <a:avLst/>
            </a:prstGeom>
          </p:spPr>
        </p:pic>
      </p:grpSp>
      <p:cxnSp>
        <p:nvCxnSpPr>
          <p:cNvPr id="70" name="Straight Arrow Connector 69">
            <a:extLst>
              <a:ext uri="{FF2B5EF4-FFF2-40B4-BE49-F238E27FC236}">
                <a16:creationId xmlns:a16="http://schemas.microsoft.com/office/drawing/2014/main" id="{6A025FA2-DC15-45D3-A41A-4713E535235E}"/>
              </a:ext>
            </a:extLst>
          </p:cNvPr>
          <p:cNvCxnSpPr>
            <a:cxnSpLocks/>
          </p:cNvCxnSpPr>
          <p:nvPr/>
        </p:nvCxnSpPr>
        <p:spPr>
          <a:xfrm flipH="1" flipV="1">
            <a:off x="4333441" y="3535184"/>
            <a:ext cx="288685" cy="218068"/>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Folded Corner 42">
            <a:extLst>
              <a:ext uri="{FF2B5EF4-FFF2-40B4-BE49-F238E27FC236}">
                <a16:creationId xmlns:a16="http://schemas.microsoft.com/office/drawing/2014/main" id="{3D72CB68-5DA8-A044-A5F5-E0E032665CE0}"/>
              </a:ext>
            </a:extLst>
          </p:cNvPr>
          <p:cNvSpPr/>
          <p:nvPr/>
        </p:nvSpPr>
        <p:spPr>
          <a:xfrm>
            <a:off x="2102311" y="2913745"/>
            <a:ext cx="638396" cy="257962"/>
          </a:xfrm>
          <a:prstGeom prst="foldedCorner">
            <a:avLst>
              <a:gd name="adj" fmla="val 43726"/>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defRPr/>
            </a:pPr>
            <a:r>
              <a:rPr lang="en-US" sz="1100" kern="1200" dirty="0">
                <a:solidFill>
                  <a:schemeClr val="bg1"/>
                </a:solidFill>
                <a:latin typeface="Amazon Ember Display"/>
              </a:rPr>
              <a:t>Ticket</a:t>
            </a:r>
            <a:endParaRPr lang="en-US" sz="1350" kern="1200" dirty="0">
              <a:solidFill>
                <a:schemeClr val="bg1"/>
              </a:solidFill>
              <a:latin typeface="Amazon Ember Display"/>
            </a:endParaRPr>
          </a:p>
        </p:txBody>
      </p:sp>
      <p:pic>
        <p:nvPicPr>
          <p:cNvPr id="2" name="Graphic 1">
            <a:extLst>
              <a:ext uri="{FF2B5EF4-FFF2-40B4-BE49-F238E27FC236}">
                <a16:creationId xmlns:a16="http://schemas.microsoft.com/office/drawing/2014/main" id="{AD9318AD-EE34-CC94-DCEE-FEC8CF64E9D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35720" y="2376963"/>
            <a:ext cx="342901" cy="342901"/>
          </a:xfrm>
          <a:prstGeom prst="rect">
            <a:avLst/>
          </a:prstGeom>
        </p:spPr>
      </p:pic>
    </p:spTree>
    <p:custDataLst>
      <p:tags r:id="rId1"/>
    </p:custDataLst>
    <p:extLst>
      <p:ext uri="{BB962C8B-B14F-4D97-AF65-F5344CB8AC3E}">
        <p14:creationId xmlns:p14="http://schemas.microsoft.com/office/powerpoint/2010/main" val="1983562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E538D5-8301-4642-83E4-D580466CE837}"/>
              </a:ext>
            </a:extLst>
          </p:cNvPr>
          <p:cNvSpPr>
            <a:spLocks noGrp="1"/>
          </p:cNvSpPr>
          <p:nvPr>
            <p:ph type="title"/>
          </p:nvPr>
        </p:nvSpPr>
        <p:spPr/>
        <p:txBody>
          <a:bodyPr>
            <a:normAutofit fontScale="90000"/>
          </a:bodyPr>
          <a:lstStyle/>
          <a:p>
            <a:r>
              <a:rPr lang="en-US" dirty="0"/>
              <a:t>How to overcome this challenges?</a:t>
            </a:r>
          </a:p>
        </p:txBody>
      </p:sp>
      <p:sp>
        <p:nvSpPr>
          <p:cNvPr id="10" name="Rounded Rectangle 9">
            <a:extLst>
              <a:ext uri="{FF2B5EF4-FFF2-40B4-BE49-F238E27FC236}">
                <a16:creationId xmlns:a16="http://schemas.microsoft.com/office/drawing/2014/main" id="{23FED391-7F5C-2BB2-F1CB-F7050C4892BE}"/>
              </a:ext>
            </a:extLst>
          </p:cNvPr>
          <p:cNvSpPr/>
          <p:nvPr/>
        </p:nvSpPr>
        <p:spPr>
          <a:xfrm>
            <a:off x="603358" y="3248603"/>
            <a:ext cx="2788862" cy="1058333"/>
          </a:xfrm>
          <a:prstGeom prst="round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altLang="en-US" sz="3600" b="1" kern="1200" dirty="0">
                <a:solidFill>
                  <a:schemeClr val="tx1"/>
                </a:solidFill>
                <a:latin typeface="Amazon Ember Display"/>
                <a:cs typeface="Arial" panose="020B0604020202020204" pitchFamily="34" charset="0"/>
              </a:rPr>
              <a:t>Autonomy</a:t>
            </a:r>
          </a:p>
        </p:txBody>
      </p:sp>
      <p:sp>
        <p:nvSpPr>
          <p:cNvPr id="12" name="Rounded Rectangle 11">
            <a:extLst>
              <a:ext uri="{FF2B5EF4-FFF2-40B4-BE49-F238E27FC236}">
                <a16:creationId xmlns:a16="http://schemas.microsoft.com/office/drawing/2014/main" id="{8977400A-5A7B-F969-3DCE-9847CF9E2997}"/>
              </a:ext>
            </a:extLst>
          </p:cNvPr>
          <p:cNvSpPr/>
          <p:nvPr/>
        </p:nvSpPr>
        <p:spPr>
          <a:xfrm>
            <a:off x="4980847" y="3259188"/>
            <a:ext cx="3753250" cy="1058333"/>
          </a:xfrm>
          <a:prstGeom prst="round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altLang="en-US" sz="3600" b="1" kern="1200" dirty="0">
                <a:solidFill>
                  <a:schemeClr val="tx1"/>
                </a:solidFill>
                <a:latin typeface="Amazon Ember Display"/>
                <a:cs typeface="Arial" panose="020B0604020202020204" pitchFamily="34" charset="0"/>
              </a:rPr>
              <a:t>Standardization</a:t>
            </a:r>
          </a:p>
        </p:txBody>
      </p:sp>
      <p:sp>
        <p:nvSpPr>
          <p:cNvPr id="8" name="TextBox 7">
            <a:extLst>
              <a:ext uri="{FF2B5EF4-FFF2-40B4-BE49-F238E27FC236}">
                <a16:creationId xmlns:a16="http://schemas.microsoft.com/office/drawing/2014/main" id="{31069878-984A-88E3-EE71-CDFD456A00EB}"/>
              </a:ext>
            </a:extLst>
          </p:cNvPr>
          <p:cNvSpPr txBox="1"/>
          <p:nvPr/>
        </p:nvSpPr>
        <p:spPr>
          <a:xfrm>
            <a:off x="5140982" y="2661603"/>
            <a:ext cx="3034496" cy="369332"/>
          </a:xfrm>
          <a:prstGeom prst="rect">
            <a:avLst/>
          </a:prstGeom>
          <a:noFill/>
        </p:spPr>
        <p:txBody>
          <a:bodyPr wrap="square">
            <a:spAutoFit/>
          </a:bodyPr>
          <a:lstStyle/>
          <a:p>
            <a:pPr algn="ctr" defTabSz="685800">
              <a:buClrTx/>
              <a:defRPr/>
            </a:pPr>
            <a:r>
              <a:rPr lang="en-US" altLang="en-US" sz="1800" kern="1200" dirty="0">
                <a:solidFill>
                  <a:srgbClr val="FFFFFF"/>
                </a:solidFill>
                <a:latin typeface="Amazon Ember Display"/>
                <a:ea typeface="+mn-ea"/>
                <a:cs typeface="Arial" panose="020B0604020202020204" pitchFamily="34" charset="0"/>
              </a:rPr>
              <a:t>Infra/ops teams</a:t>
            </a:r>
          </a:p>
        </p:txBody>
      </p:sp>
      <p:sp>
        <p:nvSpPr>
          <p:cNvPr id="9" name="TextBox 8">
            <a:extLst>
              <a:ext uri="{FF2B5EF4-FFF2-40B4-BE49-F238E27FC236}">
                <a16:creationId xmlns:a16="http://schemas.microsoft.com/office/drawing/2014/main" id="{ABBAF97F-2506-CA31-A98D-906DDD5E55BC}"/>
              </a:ext>
            </a:extLst>
          </p:cNvPr>
          <p:cNvSpPr txBox="1"/>
          <p:nvPr/>
        </p:nvSpPr>
        <p:spPr>
          <a:xfrm>
            <a:off x="842398" y="2698583"/>
            <a:ext cx="2493221" cy="369332"/>
          </a:xfrm>
          <a:prstGeom prst="rect">
            <a:avLst/>
          </a:prstGeom>
          <a:noFill/>
        </p:spPr>
        <p:txBody>
          <a:bodyPr wrap="square">
            <a:spAutoFit/>
          </a:bodyPr>
          <a:lstStyle/>
          <a:p>
            <a:pPr algn="ctr" defTabSz="685800">
              <a:buClrTx/>
              <a:defRPr/>
            </a:pPr>
            <a:r>
              <a:rPr lang="en-US" altLang="en-US" sz="1800" kern="1200" dirty="0">
                <a:solidFill>
                  <a:srgbClr val="FFFFFF"/>
                </a:solidFill>
                <a:latin typeface="Amazon Ember Display"/>
                <a:ea typeface="+mn-ea"/>
                <a:cs typeface="Arial" panose="020B0604020202020204" pitchFamily="34" charset="0"/>
              </a:rPr>
              <a:t>AppDev teams</a:t>
            </a:r>
          </a:p>
        </p:txBody>
      </p:sp>
      <p:cxnSp>
        <p:nvCxnSpPr>
          <p:cNvPr id="2" name="Straight Arrow Connector 1">
            <a:extLst>
              <a:ext uri="{FF2B5EF4-FFF2-40B4-BE49-F238E27FC236}">
                <a16:creationId xmlns:a16="http://schemas.microsoft.com/office/drawing/2014/main" id="{92C88A9A-A7EE-467F-547C-290A51552500}"/>
              </a:ext>
            </a:extLst>
          </p:cNvPr>
          <p:cNvCxnSpPr>
            <a:cxnSpLocks/>
          </p:cNvCxnSpPr>
          <p:nvPr/>
        </p:nvCxnSpPr>
        <p:spPr>
          <a:xfrm>
            <a:off x="3552897" y="3828145"/>
            <a:ext cx="1280687" cy="0"/>
          </a:xfrm>
          <a:prstGeom prst="straightConnector1">
            <a:avLst/>
          </a:prstGeom>
          <a:ln w="127000" cap="rnd">
            <a:gradFill flip="none" rotWithShape="1">
              <a:gsLst>
                <a:gs pos="0">
                  <a:srgbClr val="8209CE"/>
                </a:gs>
                <a:gs pos="100000">
                  <a:srgbClr val="FC4979"/>
                </a:gs>
              </a:gsLst>
              <a:lin ang="27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01E269B-D09D-0698-E91C-8BCBC6D783C9}"/>
              </a:ext>
            </a:extLst>
          </p:cNvPr>
          <p:cNvGrpSpPr>
            <a:grpSpLocks noChangeAspect="1"/>
          </p:cNvGrpSpPr>
          <p:nvPr/>
        </p:nvGrpSpPr>
        <p:grpSpPr>
          <a:xfrm>
            <a:off x="5490667" y="1152843"/>
            <a:ext cx="2321170" cy="1508760"/>
            <a:chOff x="1816520" y="2473703"/>
            <a:chExt cx="2762075" cy="1910593"/>
          </a:xfrm>
        </p:grpSpPr>
        <p:sp>
          <p:nvSpPr>
            <p:cNvPr id="6" name="Rectangle 5">
              <a:extLst>
                <a:ext uri="{FF2B5EF4-FFF2-40B4-BE49-F238E27FC236}">
                  <a16:creationId xmlns:a16="http://schemas.microsoft.com/office/drawing/2014/main" id="{7B020753-FDF3-0FDB-EE8E-594CE97A31AF}"/>
                </a:ext>
              </a:extLst>
            </p:cNvPr>
            <p:cNvSpPr/>
            <p:nvPr/>
          </p:nvSpPr>
          <p:spPr>
            <a:xfrm>
              <a:off x="1816520" y="2473703"/>
              <a:ext cx="2762075" cy="191059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7" name="Graphic 6">
              <a:extLst>
                <a:ext uri="{FF2B5EF4-FFF2-40B4-BE49-F238E27FC236}">
                  <a16:creationId xmlns:a16="http://schemas.microsoft.com/office/drawing/2014/main" id="{78C524F8-2D19-B411-84CB-3A9B5E6134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1195" y="2473703"/>
              <a:ext cx="1371600" cy="1371600"/>
            </a:xfrm>
            <a:prstGeom prst="rect">
              <a:avLst/>
            </a:prstGeom>
          </p:spPr>
        </p:pic>
        <p:pic>
          <p:nvPicPr>
            <p:cNvPr id="13" name="Graphic 12">
              <a:extLst>
                <a:ext uri="{FF2B5EF4-FFF2-40B4-BE49-F238E27FC236}">
                  <a16:creationId xmlns:a16="http://schemas.microsoft.com/office/drawing/2014/main" id="{8FCE5B86-5EF0-7A04-16E4-1D958D7B57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6520" y="2909930"/>
              <a:ext cx="1371600" cy="1371600"/>
            </a:xfrm>
            <a:prstGeom prst="rect">
              <a:avLst/>
            </a:prstGeom>
          </p:spPr>
        </p:pic>
        <p:pic>
          <p:nvPicPr>
            <p:cNvPr id="14" name="Graphic 13">
              <a:extLst>
                <a:ext uri="{FF2B5EF4-FFF2-40B4-BE49-F238E27FC236}">
                  <a16:creationId xmlns:a16="http://schemas.microsoft.com/office/drawing/2014/main" id="{24F7FAB6-CF58-0FE3-78DE-C384FB5F84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06995" y="2882666"/>
              <a:ext cx="1371600" cy="1371600"/>
            </a:xfrm>
            <a:prstGeom prst="rect">
              <a:avLst/>
            </a:prstGeom>
          </p:spPr>
        </p:pic>
      </p:grpSp>
      <p:grpSp>
        <p:nvGrpSpPr>
          <p:cNvPr id="15" name="Group 14">
            <a:extLst>
              <a:ext uri="{FF2B5EF4-FFF2-40B4-BE49-F238E27FC236}">
                <a16:creationId xmlns:a16="http://schemas.microsoft.com/office/drawing/2014/main" id="{3C4AC4D6-8885-D749-34DA-4A15E01EE074}"/>
              </a:ext>
            </a:extLst>
          </p:cNvPr>
          <p:cNvGrpSpPr>
            <a:grpSpLocks noChangeAspect="1"/>
          </p:cNvGrpSpPr>
          <p:nvPr/>
        </p:nvGrpSpPr>
        <p:grpSpPr>
          <a:xfrm>
            <a:off x="851704" y="1152843"/>
            <a:ext cx="2321170" cy="1508760"/>
            <a:chOff x="7874769" y="2473703"/>
            <a:chExt cx="2762075" cy="1910593"/>
          </a:xfrm>
          <a:solidFill>
            <a:srgbClr val="002060"/>
          </a:solidFill>
        </p:grpSpPr>
        <p:sp>
          <p:nvSpPr>
            <p:cNvPr id="16" name="Rectangle 15">
              <a:extLst>
                <a:ext uri="{FF2B5EF4-FFF2-40B4-BE49-F238E27FC236}">
                  <a16:creationId xmlns:a16="http://schemas.microsoft.com/office/drawing/2014/main" id="{62E78F6C-24CC-EBD0-6BCF-B7B6B5E62170}"/>
                </a:ext>
              </a:extLst>
            </p:cNvPr>
            <p:cNvSpPr/>
            <p:nvPr/>
          </p:nvSpPr>
          <p:spPr>
            <a:xfrm>
              <a:off x="7874769" y="2473703"/>
              <a:ext cx="2762075" cy="191059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17" name="Graphic 16">
              <a:extLst>
                <a:ext uri="{FF2B5EF4-FFF2-40B4-BE49-F238E27FC236}">
                  <a16:creationId xmlns:a16="http://schemas.microsoft.com/office/drawing/2014/main" id="{2E989538-EFDD-6A4B-2D51-80529FF71D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79444" y="2473703"/>
              <a:ext cx="1371600" cy="1371600"/>
            </a:xfrm>
            <a:prstGeom prst="rect">
              <a:avLst/>
            </a:prstGeom>
          </p:spPr>
        </p:pic>
        <p:pic>
          <p:nvPicPr>
            <p:cNvPr id="18" name="Graphic 17">
              <a:extLst>
                <a:ext uri="{FF2B5EF4-FFF2-40B4-BE49-F238E27FC236}">
                  <a16:creationId xmlns:a16="http://schemas.microsoft.com/office/drawing/2014/main" id="{58382D90-201D-996C-90BE-7DF611433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74769" y="2909930"/>
              <a:ext cx="1371600" cy="1371600"/>
            </a:xfrm>
            <a:prstGeom prst="rect">
              <a:avLst/>
            </a:prstGeom>
          </p:spPr>
        </p:pic>
        <p:pic>
          <p:nvPicPr>
            <p:cNvPr id="19" name="Graphic 18">
              <a:extLst>
                <a:ext uri="{FF2B5EF4-FFF2-40B4-BE49-F238E27FC236}">
                  <a16:creationId xmlns:a16="http://schemas.microsoft.com/office/drawing/2014/main" id="{0982A638-7A2D-D793-D525-664A0D0E3C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65244" y="2882666"/>
              <a:ext cx="1371600" cy="1371600"/>
            </a:xfrm>
            <a:prstGeom prst="rect">
              <a:avLst/>
            </a:prstGeom>
          </p:spPr>
        </p:pic>
      </p:grpSp>
      <p:sp>
        <p:nvSpPr>
          <p:cNvPr id="5" name="Rounded Rectangle 4">
            <a:extLst>
              <a:ext uri="{FF2B5EF4-FFF2-40B4-BE49-F238E27FC236}">
                <a16:creationId xmlns:a16="http://schemas.microsoft.com/office/drawing/2014/main" id="{9B02B9E9-C2C4-D233-663B-4AF6363F2855}"/>
              </a:ext>
            </a:extLst>
          </p:cNvPr>
          <p:cNvSpPr/>
          <p:nvPr/>
        </p:nvSpPr>
        <p:spPr>
          <a:xfrm>
            <a:off x="553546" y="3575988"/>
            <a:ext cx="2788862" cy="1058333"/>
          </a:xfrm>
          <a:prstGeom prst="round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altLang="en-US" sz="2100" b="1" kern="1200" dirty="0">
              <a:solidFill>
                <a:srgbClr val="F66C02"/>
              </a:solidFill>
              <a:latin typeface="Amazon Ember Display"/>
              <a:cs typeface="Arial" panose="020B0604020202020204" pitchFamily="34" charset="0"/>
            </a:endParaRPr>
          </a:p>
        </p:txBody>
      </p:sp>
    </p:spTree>
    <p:extLst>
      <p:ext uri="{BB962C8B-B14F-4D97-AF65-F5344CB8AC3E}">
        <p14:creationId xmlns:p14="http://schemas.microsoft.com/office/powerpoint/2010/main" val="145292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E538D5-8301-4642-83E4-D580466CE837}"/>
              </a:ext>
            </a:extLst>
          </p:cNvPr>
          <p:cNvSpPr>
            <a:spLocks noGrp="1"/>
          </p:cNvSpPr>
          <p:nvPr>
            <p:ph type="title"/>
          </p:nvPr>
        </p:nvSpPr>
        <p:spPr/>
        <p:txBody>
          <a:bodyPr>
            <a:normAutofit fontScale="90000"/>
          </a:bodyPr>
          <a:lstStyle/>
          <a:p>
            <a:r>
              <a:rPr lang="en-US" dirty="0"/>
              <a:t>Striking the balance</a:t>
            </a:r>
          </a:p>
        </p:txBody>
      </p:sp>
      <p:sp>
        <p:nvSpPr>
          <p:cNvPr id="10" name="Rounded Rectangle 9">
            <a:extLst>
              <a:ext uri="{FF2B5EF4-FFF2-40B4-BE49-F238E27FC236}">
                <a16:creationId xmlns:a16="http://schemas.microsoft.com/office/drawing/2014/main" id="{23FED391-7F5C-2BB2-F1CB-F7050C4892BE}"/>
              </a:ext>
            </a:extLst>
          </p:cNvPr>
          <p:cNvSpPr/>
          <p:nvPr/>
        </p:nvSpPr>
        <p:spPr>
          <a:xfrm rot="16200000">
            <a:off x="1294068" y="2373590"/>
            <a:ext cx="2788862" cy="1058333"/>
          </a:xfrm>
          <a:prstGeom prst="round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altLang="en-US" sz="2100" kern="1200" dirty="0">
                <a:solidFill>
                  <a:schemeClr val="tx1"/>
                </a:solidFill>
                <a:latin typeface="Amazon Ember Display"/>
                <a:cs typeface="Arial" panose="020B0604020202020204" pitchFamily="34" charset="0"/>
              </a:rPr>
              <a:t>Autonomy</a:t>
            </a:r>
          </a:p>
        </p:txBody>
      </p:sp>
      <p:sp>
        <p:nvSpPr>
          <p:cNvPr id="8" name="TextBox 7">
            <a:extLst>
              <a:ext uri="{FF2B5EF4-FFF2-40B4-BE49-F238E27FC236}">
                <a16:creationId xmlns:a16="http://schemas.microsoft.com/office/drawing/2014/main" id="{31069878-984A-88E3-EE71-CDFD456A00EB}"/>
              </a:ext>
            </a:extLst>
          </p:cNvPr>
          <p:cNvSpPr txBox="1"/>
          <p:nvPr/>
        </p:nvSpPr>
        <p:spPr>
          <a:xfrm>
            <a:off x="6209292" y="3892806"/>
            <a:ext cx="3034496" cy="369332"/>
          </a:xfrm>
          <a:prstGeom prst="rect">
            <a:avLst/>
          </a:prstGeom>
          <a:noFill/>
        </p:spPr>
        <p:txBody>
          <a:bodyPr wrap="square">
            <a:spAutoFit/>
          </a:bodyPr>
          <a:lstStyle/>
          <a:p>
            <a:pPr algn="ctr" defTabSz="685800">
              <a:buClrTx/>
              <a:defRPr/>
            </a:pPr>
            <a:r>
              <a:rPr lang="en-US" altLang="en-US" sz="1800" kern="1200" dirty="0">
                <a:solidFill>
                  <a:schemeClr val="tx1"/>
                </a:solidFill>
                <a:latin typeface="Amazon Ember Display"/>
                <a:ea typeface="+mn-ea"/>
                <a:cs typeface="Arial" panose="020B0604020202020204" pitchFamily="34" charset="0"/>
              </a:rPr>
              <a:t>Infra/ops teams</a:t>
            </a:r>
          </a:p>
        </p:txBody>
      </p:sp>
      <p:sp>
        <p:nvSpPr>
          <p:cNvPr id="9" name="TextBox 8">
            <a:extLst>
              <a:ext uri="{FF2B5EF4-FFF2-40B4-BE49-F238E27FC236}">
                <a16:creationId xmlns:a16="http://schemas.microsoft.com/office/drawing/2014/main" id="{ABBAF97F-2506-CA31-A98D-906DDD5E55BC}"/>
              </a:ext>
            </a:extLst>
          </p:cNvPr>
          <p:cNvSpPr txBox="1"/>
          <p:nvPr/>
        </p:nvSpPr>
        <p:spPr>
          <a:xfrm>
            <a:off x="312551" y="1588922"/>
            <a:ext cx="2493221" cy="369332"/>
          </a:xfrm>
          <a:prstGeom prst="rect">
            <a:avLst/>
          </a:prstGeom>
          <a:noFill/>
        </p:spPr>
        <p:txBody>
          <a:bodyPr wrap="square">
            <a:spAutoFit/>
          </a:bodyPr>
          <a:lstStyle/>
          <a:p>
            <a:pPr algn="ctr" defTabSz="685800">
              <a:buClrTx/>
              <a:defRPr/>
            </a:pPr>
            <a:r>
              <a:rPr lang="en-US" altLang="en-US" sz="1800" kern="1200" dirty="0">
                <a:solidFill>
                  <a:schemeClr val="tx1"/>
                </a:solidFill>
                <a:latin typeface="Amazon Ember Display"/>
                <a:ea typeface="+mn-ea"/>
                <a:cs typeface="Arial" panose="020B0604020202020204" pitchFamily="34" charset="0"/>
              </a:rPr>
              <a:t>AppDev teams</a:t>
            </a:r>
          </a:p>
        </p:txBody>
      </p:sp>
      <p:grpSp>
        <p:nvGrpSpPr>
          <p:cNvPr id="4" name="Group 3">
            <a:extLst>
              <a:ext uri="{FF2B5EF4-FFF2-40B4-BE49-F238E27FC236}">
                <a16:creationId xmlns:a16="http://schemas.microsoft.com/office/drawing/2014/main" id="{C01E269B-D09D-0698-E91C-8BCBC6D783C9}"/>
              </a:ext>
            </a:extLst>
          </p:cNvPr>
          <p:cNvGrpSpPr>
            <a:grpSpLocks noChangeAspect="1"/>
          </p:cNvGrpSpPr>
          <p:nvPr/>
        </p:nvGrpSpPr>
        <p:grpSpPr>
          <a:xfrm>
            <a:off x="7199001" y="3181622"/>
            <a:ext cx="1055077" cy="685800"/>
            <a:chOff x="1816520" y="2473703"/>
            <a:chExt cx="2762075" cy="1910593"/>
          </a:xfrm>
        </p:grpSpPr>
        <p:sp>
          <p:nvSpPr>
            <p:cNvPr id="6" name="Rectangle 5">
              <a:extLst>
                <a:ext uri="{FF2B5EF4-FFF2-40B4-BE49-F238E27FC236}">
                  <a16:creationId xmlns:a16="http://schemas.microsoft.com/office/drawing/2014/main" id="{7B020753-FDF3-0FDB-EE8E-594CE97A31AF}"/>
                </a:ext>
              </a:extLst>
            </p:cNvPr>
            <p:cNvSpPr/>
            <p:nvPr/>
          </p:nvSpPr>
          <p:spPr>
            <a:xfrm>
              <a:off x="1816520" y="2473703"/>
              <a:ext cx="2762075" cy="1910593"/>
            </a:xfrm>
            <a:prstGeom prst="rect">
              <a:avLst/>
            </a:prstGeom>
            <a:solidFill>
              <a:schemeClr val="accent4">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7" name="Graphic 6">
              <a:extLst>
                <a:ext uri="{FF2B5EF4-FFF2-40B4-BE49-F238E27FC236}">
                  <a16:creationId xmlns:a16="http://schemas.microsoft.com/office/drawing/2014/main" id="{78C524F8-2D19-B411-84CB-3A9B5E6134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1195" y="2473703"/>
              <a:ext cx="1371600" cy="1371600"/>
            </a:xfrm>
            <a:prstGeom prst="rect">
              <a:avLst/>
            </a:prstGeom>
          </p:spPr>
        </p:pic>
        <p:pic>
          <p:nvPicPr>
            <p:cNvPr id="13" name="Graphic 12">
              <a:extLst>
                <a:ext uri="{FF2B5EF4-FFF2-40B4-BE49-F238E27FC236}">
                  <a16:creationId xmlns:a16="http://schemas.microsoft.com/office/drawing/2014/main" id="{8FCE5B86-5EF0-7A04-16E4-1D958D7B57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6520" y="2909930"/>
              <a:ext cx="1371600" cy="1371600"/>
            </a:xfrm>
            <a:prstGeom prst="rect">
              <a:avLst/>
            </a:prstGeom>
          </p:spPr>
        </p:pic>
        <p:pic>
          <p:nvPicPr>
            <p:cNvPr id="14" name="Graphic 13">
              <a:extLst>
                <a:ext uri="{FF2B5EF4-FFF2-40B4-BE49-F238E27FC236}">
                  <a16:creationId xmlns:a16="http://schemas.microsoft.com/office/drawing/2014/main" id="{24F7FAB6-CF58-0FE3-78DE-C384FB5F84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06995" y="2882666"/>
              <a:ext cx="1371600" cy="1371600"/>
            </a:xfrm>
            <a:prstGeom prst="rect">
              <a:avLst/>
            </a:prstGeom>
          </p:spPr>
        </p:pic>
      </p:grpSp>
      <p:grpSp>
        <p:nvGrpSpPr>
          <p:cNvPr id="15" name="Group 14">
            <a:extLst>
              <a:ext uri="{FF2B5EF4-FFF2-40B4-BE49-F238E27FC236}">
                <a16:creationId xmlns:a16="http://schemas.microsoft.com/office/drawing/2014/main" id="{3C4AC4D6-8885-D749-34DA-4A15E01EE074}"/>
              </a:ext>
            </a:extLst>
          </p:cNvPr>
          <p:cNvGrpSpPr>
            <a:grpSpLocks noChangeAspect="1"/>
          </p:cNvGrpSpPr>
          <p:nvPr/>
        </p:nvGrpSpPr>
        <p:grpSpPr>
          <a:xfrm>
            <a:off x="1075374" y="940010"/>
            <a:ext cx="1055077" cy="685800"/>
            <a:chOff x="7874769" y="2473703"/>
            <a:chExt cx="2762075" cy="1910593"/>
          </a:xfrm>
          <a:solidFill>
            <a:srgbClr val="002060"/>
          </a:solidFill>
        </p:grpSpPr>
        <p:sp>
          <p:nvSpPr>
            <p:cNvPr id="16" name="Rectangle 15">
              <a:extLst>
                <a:ext uri="{FF2B5EF4-FFF2-40B4-BE49-F238E27FC236}">
                  <a16:creationId xmlns:a16="http://schemas.microsoft.com/office/drawing/2014/main" id="{62E78F6C-24CC-EBD0-6BCF-B7B6B5E62170}"/>
                </a:ext>
              </a:extLst>
            </p:cNvPr>
            <p:cNvSpPr/>
            <p:nvPr/>
          </p:nvSpPr>
          <p:spPr>
            <a:xfrm>
              <a:off x="7874769" y="2473703"/>
              <a:ext cx="2762075" cy="1910593"/>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pic>
          <p:nvPicPr>
            <p:cNvPr id="17" name="Graphic 16">
              <a:extLst>
                <a:ext uri="{FF2B5EF4-FFF2-40B4-BE49-F238E27FC236}">
                  <a16:creationId xmlns:a16="http://schemas.microsoft.com/office/drawing/2014/main" id="{2E989538-EFDD-6A4B-2D51-80529FF71D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79444" y="2473703"/>
              <a:ext cx="1371600" cy="1371600"/>
            </a:xfrm>
            <a:prstGeom prst="rect">
              <a:avLst/>
            </a:prstGeom>
          </p:spPr>
        </p:pic>
        <p:pic>
          <p:nvPicPr>
            <p:cNvPr id="18" name="Graphic 17">
              <a:extLst>
                <a:ext uri="{FF2B5EF4-FFF2-40B4-BE49-F238E27FC236}">
                  <a16:creationId xmlns:a16="http://schemas.microsoft.com/office/drawing/2014/main" id="{58382D90-201D-996C-90BE-7DF611433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74769" y="2909930"/>
              <a:ext cx="1371600" cy="1371600"/>
            </a:xfrm>
            <a:prstGeom prst="rect">
              <a:avLst/>
            </a:prstGeom>
          </p:spPr>
        </p:pic>
        <p:pic>
          <p:nvPicPr>
            <p:cNvPr id="19" name="Graphic 18">
              <a:extLst>
                <a:ext uri="{FF2B5EF4-FFF2-40B4-BE49-F238E27FC236}">
                  <a16:creationId xmlns:a16="http://schemas.microsoft.com/office/drawing/2014/main" id="{0982A638-7A2D-D793-D525-664A0D0E3C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65244" y="2882666"/>
              <a:ext cx="1371600" cy="1371600"/>
            </a:xfrm>
            <a:prstGeom prst="rect">
              <a:avLst/>
            </a:prstGeom>
          </p:spPr>
        </p:pic>
      </p:grpSp>
      <p:cxnSp>
        <p:nvCxnSpPr>
          <p:cNvPr id="11" name="Straight Connector 10">
            <a:extLst>
              <a:ext uri="{FF2B5EF4-FFF2-40B4-BE49-F238E27FC236}">
                <a16:creationId xmlns:a16="http://schemas.microsoft.com/office/drawing/2014/main" id="{F036D62D-EA69-3564-EF7D-823D0F7859C9}"/>
              </a:ext>
            </a:extLst>
          </p:cNvPr>
          <p:cNvCxnSpPr>
            <a:cxnSpLocks/>
          </p:cNvCxnSpPr>
          <p:nvPr/>
        </p:nvCxnSpPr>
        <p:spPr>
          <a:xfrm flipH="1" flipV="1">
            <a:off x="2885089" y="940010"/>
            <a:ext cx="7211" cy="3299045"/>
          </a:xfrm>
          <a:prstGeom prst="line">
            <a:avLst/>
          </a:prstGeom>
          <a:ln w="38100" cap="rnd">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15CF0A-7157-A4FE-C20C-FE5FD5868618}"/>
              </a:ext>
            </a:extLst>
          </p:cNvPr>
          <p:cNvCxnSpPr>
            <a:cxnSpLocks/>
          </p:cNvCxnSpPr>
          <p:nvPr/>
        </p:nvCxnSpPr>
        <p:spPr>
          <a:xfrm flipH="1">
            <a:off x="2885089" y="4259667"/>
            <a:ext cx="3778901" cy="0"/>
          </a:xfrm>
          <a:prstGeom prst="line">
            <a:avLst/>
          </a:prstGeom>
          <a:ln w="38100" cap="rnd">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67A94300-F7ED-2C4E-376D-6F138C2ED840}"/>
              </a:ext>
            </a:extLst>
          </p:cNvPr>
          <p:cNvSpPr/>
          <p:nvPr/>
        </p:nvSpPr>
        <p:spPr>
          <a:xfrm>
            <a:off x="2987865" y="3973712"/>
            <a:ext cx="3753250" cy="1058333"/>
          </a:xfrm>
          <a:prstGeom prst="round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altLang="en-US" sz="2100" kern="1200" dirty="0">
                <a:solidFill>
                  <a:schemeClr val="tx1"/>
                </a:solidFill>
                <a:latin typeface="Amazon Ember Display"/>
                <a:cs typeface="Arial" panose="020B0604020202020204" pitchFamily="34" charset="0"/>
              </a:rPr>
              <a:t>Standardization</a:t>
            </a:r>
          </a:p>
        </p:txBody>
      </p:sp>
      <p:sp>
        <p:nvSpPr>
          <p:cNvPr id="33" name="Arc 32">
            <a:extLst>
              <a:ext uri="{FF2B5EF4-FFF2-40B4-BE49-F238E27FC236}">
                <a16:creationId xmlns:a16="http://schemas.microsoft.com/office/drawing/2014/main" id="{658E1E38-7E27-5533-7DB3-0AF1B52B9059}"/>
              </a:ext>
            </a:extLst>
          </p:cNvPr>
          <p:cNvSpPr/>
          <p:nvPr/>
        </p:nvSpPr>
        <p:spPr>
          <a:xfrm rot="10800000">
            <a:off x="3283022" y="-776532"/>
            <a:ext cx="5639588" cy="4569713"/>
          </a:xfrm>
          <a:prstGeom prst="arc">
            <a:avLst/>
          </a:prstGeom>
          <a:ln w="127000" cap="rnd">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defRPr/>
            </a:pPr>
            <a:endParaRPr lang="en-US" sz="1350" kern="1200">
              <a:solidFill>
                <a:srgbClr val="FFFFFF"/>
              </a:solidFill>
              <a:latin typeface="Amazon Ember Display"/>
            </a:endParaRPr>
          </a:p>
        </p:txBody>
      </p:sp>
      <p:sp>
        <p:nvSpPr>
          <p:cNvPr id="5" name="TextBox 4">
            <a:extLst>
              <a:ext uri="{FF2B5EF4-FFF2-40B4-BE49-F238E27FC236}">
                <a16:creationId xmlns:a16="http://schemas.microsoft.com/office/drawing/2014/main" id="{436BF009-1E0E-9F9C-1732-09D8F4F2EBD6}"/>
              </a:ext>
            </a:extLst>
          </p:cNvPr>
          <p:cNvSpPr txBox="1"/>
          <p:nvPr/>
        </p:nvSpPr>
        <p:spPr>
          <a:xfrm>
            <a:off x="3013846" y="1508325"/>
            <a:ext cx="2121533" cy="400110"/>
          </a:xfrm>
          <a:prstGeom prst="rect">
            <a:avLst/>
          </a:prstGeom>
          <a:noFill/>
        </p:spPr>
        <p:txBody>
          <a:bodyPr wrap="square">
            <a:spAutoFit/>
          </a:bodyPr>
          <a:lstStyle/>
          <a:p>
            <a:pPr algn="ctr" defTabSz="685800">
              <a:buClrTx/>
              <a:defRPr/>
            </a:pPr>
            <a:r>
              <a:rPr lang="en-US" altLang="en-US" sz="2000" b="1" kern="1200" dirty="0">
                <a:solidFill>
                  <a:srgbClr val="F66C02"/>
                </a:solidFill>
                <a:latin typeface="Amazon Ember Display"/>
                <a:ea typeface="+mn-ea"/>
                <a:cs typeface="Arial" panose="020B0604020202020204" pitchFamily="34" charset="0"/>
              </a:rPr>
              <a:t>Startups</a:t>
            </a:r>
          </a:p>
        </p:txBody>
      </p:sp>
      <p:sp>
        <p:nvSpPr>
          <p:cNvPr id="21" name="TextBox 20">
            <a:extLst>
              <a:ext uri="{FF2B5EF4-FFF2-40B4-BE49-F238E27FC236}">
                <a16:creationId xmlns:a16="http://schemas.microsoft.com/office/drawing/2014/main" id="{4492C955-0024-19C5-DBDE-252F8F6B2ED7}"/>
              </a:ext>
            </a:extLst>
          </p:cNvPr>
          <p:cNvSpPr txBox="1"/>
          <p:nvPr/>
        </p:nvSpPr>
        <p:spPr>
          <a:xfrm>
            <a:off x="4632204" y="2827324"/>
            <a:ext cx="2216969" cy="707886"/>
          </a:xfrm>
          <a:prstGeom prst="rect">
            <a:avLst/>
          </a:prstGeom>
          <a:noFill/>
        </p:spPr>
        <p:txBody>
          <a:bodyPr wrap="square">
            <a:spAutoFit/>
          </a:bodyPr>
          <a:lstStyle/>
          <a:p>
            <a:pPr algn="ctr" defTabSz="685800">
              <a:buClrTx/>
              <a:defRPr/>
            </a:pPr>
            <a:r>
              <a:rPr lang="en-US" altLang="en-US" sz="2000" b="1" kern="1200" dirty="0">
                <a:solidFill>
                  <a:srgbClr val="F66C02"/>
                </a:solidFill>
                <a:latin typeface="Amazon Ember Display"/>
                <a:ea typeface="+mn-ea"/>
                <a:cs typeface="Arial" panose="020B0604020202020204" pitchFamily="34" charset="0"/>
              </a:rPr>
              <a:t>Highly regulated enterprise</a:t>
            </a:r>
          </a:p>
        </p:txBody>
      </p:sp>
      <p:grpSp>
        <p:nvGrpSpPr>
          <p:cNvPr id="26" name="Group 25">
            <a:extLst>
              <a:ext uri="{FF2B5EF4-FFF2-40B4-BE49-F238E27FC236}">
                <a16:creationId xmlns:a16="http://schemas.microsoft.com/office/drawing/2014/main" id="{B43278CF-E65F-6CC0-8C36-129312D658AE}"/>
              </a:ext>
            </a:extLst>
          </p:cNvPr>
          <p:cNvGrpSpPr/>
          <p:nvPr/>
        </p:nvGrpSpPr>
        <p:grpSpPr>
          <a:xfrm>
            <a:off x="2904139" y="1703671"/>
            <a:ext cx="397934" cy="2522411"/>
            <a:chOff x="3846785" y="2271562"/>
            <a:chExt cx="530578" cy="3363214"/>
          </a:xfrm>
        </p:grpSpPr>
        <p:cxnSp>
          <p:nvCxnSpPr>
            <p:cNvPr id="2" name="Straight Connector 1">
              <a:extLst>
                <a:ext uri="{FF2B5EF4-FFF2-40B4-BE49-F238E27FC236}">
                  <a16:creationId xmlns:a16="http://schemas.microsoft.com/office/drawing/2014/main" id="{9CEA2ABD-E43C-CE7C-5A6B-BCDF544871F6}"/>
                </a:ext>
              </a:extLst>
            </p:cNvPr>
            <p:cNvCxnSpPr>
              <a:cxnSpLocks/>
            </p:cNvCxnSpPr>
            <p:nvPr/>
          </p:nvCxnSpPr>
          <p:spPr>
            <a:xfrm>
              <a:off x="3846785" y="2299361"/>
              <a:ext cx="530578" cy="0"/>
            </a:xfrm>
            <a:prstGeom prst="line">
              <a:avLst/>
            </a:prstGeom>
            <a:ln w="254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3FDB592-66B1-654C-9BD2-828FAF49C69B}"/>
                </a:ext>
              </a:extLst>
            </p:cNvPr>
            <p:cNvCxnSpPr>
              <a:cxnSpLocks/>
            </p:cNvCxnSpPr>
            <p:nvPr/>
          </p:nvCxnSpPr>
          <p:spPr>
            <a:xfrm flipV="1">
              <a:off x="4377363" y="2271562"/>
              <a:ext cx="0" cy="3363214"/>
            </a:xfrm>
            <a:prstGeom prst="line">
              <a:avLst/>
            </a:prstGeom>
            <a:ln w="254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12" name="Oval 11">
            <a:extLst>
              <a:ext uri="{FF2B5EF4-FFF2-40B4-BE49-F238E27FC236}">
                <a16:creationId xmlns:a16="http://schemas.microsoft.com/office/drawing/2014/main" id="{8202C697-8090-DC97-1913-EEC4925757AD}"/>
              </a:ext>
            </a:extLst>
          </p:cNvPr>
          <p:cNvSpPr/>
          <p:nvPr/>
        </p:nvSpPr>
        <p:spPr>
          <a:xfrm>
            <a:off x="3184670" y="1603033"/>
            <a:ext cx="218025" cy="236915"/>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err="1">
              <a:solidFill>
                <a:srgbClr val="FFFFFF"/>
              </a:solidFill>
              <a:latin typeface="Amazon Ember Display"/>
            </a:endParaRPr>
          </a:p>
        </p:txBody>
      </p:sp>
      <p:grpSp>
        <p:nvGrpSpPr>
          <p:cNvPr id="35" name="Group 34">
            <a:extLst>
              <a:ext uri="{FF2B5EF4-FFF2-40B4-BE49-F238E27FC236}">
                <a16:creationId xmlns:a16="http://schemas.microsoft.com/office/drawing/2014/main" id="{063FB9D5-E6E6-0EEB-67C9-7D3042B79E94}"/>
              </a:ext>
            </a:extLst>
          </p:cNvPr>
          <p:cNvGrpSpPr/>
          <p:nvPr/>
        </p:nvGrpSpPr>
        <p:grpSpPr>
          <a:xfrm>
            <a:off x="2885089" y="3743722"/>
            <a:ext cx="2728926" cy="515945"/>
            <a:chOff x="3846785" y="4991630"/>
            <a:chExt cx="3638568" cy="687926"/>
          </a:xfrm>
        </p:grpSpPr>
        <p:cxnSp>
          <p:nvCxnSpPr>
            <p:cNvPr id="28" name="Straight Connector 27">
              <a:extLst>
                <a:ext uri="{FF2B5EF4-FFF2-40B4-BE49-F238E27FC236}">
                  <a16:creationId xmlns:a16="http://schemas.microsoft.com/office/drawing/2014/main" id="{39729EF2-9A86-62B5-3616-B80E65D8122C}"/>
                </a:ext>
              </a:extLst>
            </p:cNvPr>
            <p:cNvCxnSpPr>
              <a:cxnSpLocks/>
            </p:cNvCxnSpPr>
            <p:nvPr/>
          </p:nvCxnSpPr>
          <p:spPr>
            <a:xfrm>
              <a:off x="3846785" y="4991630"/>
              <a:ext cx="3638568" cy="0"/>
            </a:xfrm>
            <a:prstGeom prst="line">
              <a:avLst/>
            </a:prstGeom>
            <a:ln w="254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92A960A-9831-EFBF-9BCE-02ADC9F856B2}"/>
                </a:ext>
              </a:extLst>
            </p:cNvPr>
            <p:cNvCxnSpPr>
              <a:cxnSpLocks/>
            </p:cNvCxnSpPr>
            <p:nvPr/>
          </p:nvCxnSpPr>
          <p:spPr>
            <a:xfrm flipV="1">
              <a:off x="7485353" y="5057576"/>
              <a:ext cx="0" cy="621980"/>
            </a:xfrm>
            <a:prstGeom prst="line">
              <a:avLst/>
            </a:prstGeom>
            <a:ln w="254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193479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grpId="0" nodeType="clickEffect">
                                  <p:stCondLst>
                                    <p:cond delay="0"/>
                                  </p:stCondLst>
                                  <p:childTnLst>
                                    <p:animMotion origin="layout" path="M 3.75E-6 -7.40741E-7 C 0.00065 0.00903 0.00143 0.01829 0.00299 0.03148 C 0.00442 0.04468 0.0056 0.06134 0.00898 0.07824 C 0.0125 0.09514 0.01718 0.11181 0.02343 0.13195 C 0.02968 0.15208 0.03841 0.18056 0.04622 0.19954 C 0.05416 0.21829 0.0625 0.23102 0.07057 0.24491 C 0.07877 0.25857 0.0858 0.26991 0.09492 0.28195 C 0.10403 0.29421 0.11354 0.30671 0.12539 0.31782 C 0.13724 0.32917 0.15234 0.34005 0.16562 0.34954 C 0.1789 0.3588 0.19362 0.36806 0.2052 0.37431 C 0.21679 0.38056 0.22747 0.38357 0.23567 0.38657 C 0.24375 0.38958 0.25403 0.39236 0.25403 0.39259 L 0.25403 0.39236 L 0.25403 0.39259 " pathEditMode="relative" rAng="0" ptsTypes="AAAAAAAAAAAAAA">
                                      <p:cBhvr>
                                        <p:cTn id="17" dur="2000" fill="hold"/>
                                        <p:tgtEl>
                                          <p:spTgt spid="12"/>
                                        </p:tgtEl>
                                        <p:attrNameLst>
                                          <p:attrName>ppt_x</p:attrName>
                                          <p:attrName>ppt_y</p:attrName>
                                        </p:attrNameLst>
                                      </p:cBhvr>
                                      <p:rCtr x="12695" y="19630"/>
                                    </p:animMotion>
                                  </p:childTnLst>
                                </p:cTn>
                              </p:par>
                              <p:par>
                                <p:cTn id="18" presetID="9" presetClass="exit" presetSubtype="0" fill="hold" grpId="0" nodeType="withEffect">
                                  <p:stCondLst>
                                    <p:cond delay="500"/>
                                  </p:stCondLst>
                                  <p:childTnLst>
                                    <p:animEffect transition="out" filter="dissolv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9" presetClass="entr" presetSubtype="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par>
                                <p:cTn id="24" presetID="10" presetClass="exit" presetSubtype="0" fill="hold" nodeType="withEffect">
                                  <p:stCondLst>
                                    <p:cond delay="0"/>
                                  </p:stCondLst>
                                  <p:childTnLst>
                                    <p:animEffect transition="out" filter="fade">
                                      <p:cBhvr>
                                        <p:cTn id="25" dur="500"/>
                                        <p:tgtEl>
                                          <p:spTgt spid="26"/>
                                        </p:tgtEl>
                                      </p:cBhvr>
                                    </p:animEffect>
                                    <p:set>
                                      <p:cBhvr>
                                        <p:cTn id="26" dur="1" fill="hold">
                                          <p:stCondLst>
                                            <p:cond delay="499"/>
                                          </p:stCondLst>
                                        </p:cTn>
                                        <p:tgtEl>
                                          <p:spTgt spid="26"/>
                                        </p:tgtEl>
                                        <p:attrNameLst>
                                          <p:attrName>style.visibility</p:attrName>
                                        </p:attrNameLst>
                                      </p:cBhvr>
                                      <p:to>
                                        <p:strVal val="hidden"/>
                                      </p:to>
                                    </p:set>
                                  </p:childTnLst>
                                </p:cTn>
                              </p:par>
                              <p:par>
                                <p:cTn id="27" presetID="10" presetClass="entr" presetSubtype="0" fill="hold" nodeType="withEffect">
                                  <p:stCondLst>
                                    <p:cond delay="150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1" grpId="0"/>
      <p:bldP spid="12" grpId="0" animBg="1"/>
      <p:bldP spid="12"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18.9|9.8|6.8|21.6|5.6"/>
</p:tagLst>
</file>

<file path=ppt/tags/tag2.xml><?xml version="1.0" encoding="utf-8"?>
<p:tagLst xmlns:a="http://schemas.openxmlformats.org/drawingml/2006/main" xmlns:r="http://schemas.openxmlformats.org/officeDocument/2006/relationships" xmlns:p="http://schemas.openxmlformats.org/presentationml/2006/main">
  <p:tag name="TIMING" val="|1.9|18.9|9.8|6.8|21.6|5.6"/>
</p:tagLst>
</file>

<file path=ppt/tags/tag3.xml><?xml version="1.0" encoding="utf-8"?>
<p:tagLst xmlns:a="http://schemas.openxmlformats.org/drawingml/2006/main" xmlns:r="http://schemas.openxmlformats.org/officeDocument/2006/relationships" xmlns:p="http://schemas.openxmlformats.org/presentationml/2006/main">
  <p:tag name="TIMING" val="|1.9|18.9|9.8|6.8|21.6|5.6"/>
</p:tagLst>
</file>

<file path=ppt/theme/theme1.xml><?xml version="1.0" encoding="utf-8"?>
<a:theme xmlns:a="http://schemas.openxmlformats.org/drawingml/2006/main" name="KCNA24">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2116</Words>
  <Application>Microsoft Macintosh PowerPoint</Application>
  <PresentationFormat>On-screen Show (16:9)</PresentationFormat>
  <Paragraphs>496</Paragraphs>
  <Slides>34</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Amazon Ember Display</vt:lpstr>
      <vt:lpstr>Menlo</vt:lpstr>
      <vt:lpstr>-webkit-standard</vt:lpstr>
      <vt:lpstr>Montserrat</vt:lpstr>
      <vt:lpstr>Amazon Ember Regular</vt:lpstr>
      <vt:lpstr>Amazon Ember Mono</vt:lpstr>
      <vt:lpstr>Arial</vt:lpstr>
      <vt:lpstr>Amazon Ember</vt:lpstr>
      <vt:lpstr>Slack-Lato</vt:lpstr>
      <vt:lpstr>KCNA24</vt:lpstr>
      <vt:lpstr>PowerPoint Presentation</vt:lpstr>
      <vt:lpstr>Accelerating Application Delivery</vt:lpstr>
      <vt:lpstr>Who are we?</vt:lpstr>
      <vt:lpstr>PowerPoint Presentation</vt:lpstr>
      <vt:lpstr>The operational model evolution</vt:lpstr>
      <vt:lpstr>The operational model evolution</vt:lpstr>
      <vt:lpstr>The operational model evolution</vt:lpstr>
      <vt:lpstr>How to overcome this challenges?</vt:lpstr>
      <vt:lpstr>Striking the balance</vt:lpstr>
      <vt:lpstr>Striking the balance</vt:lpstr>
      <vt:lpstr>Striking the balance</vt:lpstr>
      <vt:lpstr>PowerPoint Presentation</vt:lpstr>
      <vt:lpstr>Traditional ownership boundaries</vt:lpstr>
      <vt:lpstr>Shift-left without governance (aka wild west)</vt:lpstr>
      <vt:lpstr>Shift-left empowered by Platform Engineering</vt:lpstr>
      <vt:lpstr>PowerPoint Presentation</vt:lpstr>
      <vt:lpstr>Kubernetes Objects are Spread out!</vt:lpstr>
      <vt:lpstr>Packaging application definitions with Helm</vt:lpstr>
      <vt:lpstr>PowerPoint Presentation</vt:lpstr>
      <vt:lpstr>Infrastructure-as-code landscape</vt:lpstr>
      <vt:lpstr>Infrastructure-as-code landscape</vt:lpstr>
      <vt:lpstr>Terraform Modules</vt:lpstr>
      <vt:lpstr>Tofu Controller</vt:lpstr>
      <vt:lpstr>Tofu Controller</vt:lpstr>
      <vt:lpstr>Tofu Controller</vt:lpstr>
      <vt:lpstr>Empower developers with platform engineering</vt:lpstr>
      <vt:lpstr>Empower developers with platform engineering</vt:lpstr>
      <vt:lpstr>GitOps</vt:lpstr>
      <vt:lpstr>The workflow</vt:lpstr>
      <vt:lpstr>SaaS Tier Strategy</vt:lpstr>
      <vt:lpstr>Putting it all together</vt:lpstr>
      <vt:lpstr>Resources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reictiag</cp:lastModifiedBy>
  <cp:revision>30</cp:revision>
  <dcterms:modified xsi:type="dcterms:W3CDTF">2024-10-28T19:33:36Z</dcterms:modified>
</cp:coreProperties>
</file>